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280" r:id="rId13"/>
    <p:sldId id="307" r:id="rId14"/>
    <p:sldId id="265" r:id="rId15"/>
    <p:sldId id="281" r:id="rId16"/>
    <p:sldId id="296" r:id="rId17"/>
    <p:sldId id="267" r:id="rId18"/>
    <p:sldId id="277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94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A2C5B-41D8-44F8-88D6-5619D13B7E6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30631-F306-4125-AA3F-CAFE9E7827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6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Hello everyone, (hope you</a:t>
            </a:r>
            <a:r>
              <a:rPr lang="en-IN" baseline="0" dirty="0" smtClean="0"/>
              <a:t> had an good time attending the presentations so far).  I am Yeswanth </a:t>
            </a:r>
            <a:r>
              <a:rPr lang="en-IN" baseline="0" dirty="0" err="1" smtClean="0"/>
              <a:t>reddy</a:t>
            </a:r>
            <a:r>
              <a:rPr lang="en-IN" baseline="0" dirty="0" smtClean="0"/>
              <a:t> from Samsung research institute in Bangalore. Our team </a:t>
            </a:r>
            <a:r>
              <a:rPr lang="en-IN" baseline="0" dirty="0" err="1" smtClean="0"/>
              <a:t>SixG_ISAC</a:t>
            </a:r>
            <a:r>
              <a:rPr lang="en-IN" baseline="0" dirty="0" smtClean="0"/>
              <a:t> has four  members, myself, </a:t>
            </a:r>
            <a:r>
              <a:rPr lang="en-IN" baseline="0" dirty="0" err="1" smtClean="0"/>
              <a:t>shubham</a:t>
            </a:r>
            <a:r>
              <a:rPr lang="en-IN" baseline="0" dirty="0" smtClean="0"/>
              <a:t>, </a:t>
            </a:r>
            <a:r>
              <a:rPr lang="en-IN" baseline="0" dirty="0" err="1" smtClean="0"/>
              <a:t>avani</a:t>
            </a:r>
            <a:r>
              <a:rPr lang="en-IN" baseline="0" dirty="0" smtClean="0"/>
              <a:t> and </a:t>
            </a:r>
            <a:r>
              <a:rPr lang="en-IN" baseline="0" dirty="0" err="1" smtClean="0"/>
              <a:t>ashok</a:t>
            </a:r>
            <a:r>
              <a:rPr lang="en-IN" baseline="0" dirty="0" smtClean="0"/>
              <a:t> .</a:t>
            </a:r>
          </a:p>
          <a:p>
            <a:r>
              <a:rPr lang="en-IN" baseline="0" dirty="0" smtClean="0"/>
              <a:t> And we work on applications that go beyond 5G.</a:t>
            </a:r>
          </a:p>
          <a:p>
            <a:r>
              <a:rPr lang="en-IN" baseline="0" dirty="0" smtClean="0"/>
              <a:t>To support a large variety of such applications we need a network that is not just fast but also one that is flexible with  intelligence to adapt to each of these applications .</a:t>
            </a:r>
          </a:p>
          <a:p>
            <a:r>
              <a:rPr lang="en-IN" baseline="0" dirty="0" smtClean="0"/>
              <a:t>In this challenge, Our goal is to develop a machine learning framework for one of these applications </a:t>
            </a:r>
            <a:r>
              <a:rPr lang="en-IN" baseline="0" dirty="0" err="1" smtClean="0"/>
              <a:t>i.e</a:t>
            </a:r>
            <a:r>
              <a:rPr lang="en-IN" baseline="0" dirty="0" smtClean="0"/>
              <a:t> estimation of depth map of the environment using 6G communication signals.</a:t>
            </a:r>
          </a:p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07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Therefore</a:t>
            </a:r>
            <a:r>
              <a:rPr lang="en-IN" baseline="0" dirty="0" smtClean="0"/>
              <a:t> we remove the effect of TX on the RF by projecting AOD dimension to delay dimension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93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</a:t>
            </a:r>
            <a:r>
              <a:rPr lang="en-IN" baseline="0" dirty="0" smtClean="0"/>
              <a:t> last step remaining is to scale the power so that the reflections appear to travel the Receive path twice.</a:t>
            </a:r>
          </a:p>
          <a:p>
            <a:endParaRPr lang="en-IN" baseline="0" dirty="0" smtClean="0"/>
          </a:p>
          <a:p>
            <a:r>
              <a:rPr lang="en-IN" dirty="0" smtClean="0"/>
              <a:t>With this, we have transformed the RF data into mono static forma</a:t>
            </a:r>
            <a:r>
              <a:rPr lang="en-IN" baseline="0" dirty="0" smtClean="0"/>
              <a:t>t and it’s ready to be sent to the ML model.</a:t>
            </a:r>
          </a:p>
          <a:p>
            <a:r>
              <a:rPr lang="en-IN" baseline="0" dirty="0" err="1" smtClean="0"/>
              <a:t>Shubam</a:t>
            </a:r>
            <a:r>
              <a:rPr lang="en-IN" baseline="0" dirty="0" smtClean="0"/>
              <a:t> will now explain the ML model and results of training.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875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61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To generate such  model, lets look at the how the </a:t>
            </a:r>
            <a:r>
              <a:rPr lang="en-IN" dirty="0" err="1" smtClean="0">
                <a:latin typeface="+mn-lt"/>
                <a:cs typeface="+mn-cs"/>
              </a:rPr>
              <a:t>mimo</a:t>
            </a:r>
            <a:r>
              <a:rPr lang="en-IN" dirty="0" smtClean="0">
                <a:latin typeface="+mn-lt"/>
                <a:cs typeface="+mn-cs"/>
              </a:rPr>
              <a:t> data is generated and how </a:t>
            </a:r>
            <a:r>
              <a:rPr lang="en-IN" dirty="0" err="1" smtClean="0">
                <a:latin typeface="+mn-lt"/>
                <a:cs typeface="+mn-cs"/>
              </a:rPr>
              <a:t>lidar</a:t>
            </a:r>
            <a:r>
              <a:rPr lang="en-IN" baseline="0" dirty="0" smtClean="0">
                <a:latin typeface="+mn-lt"/>
                <a:cs typeface="+mn-cs"/>
              </a:rPr>
              <a:t> data is generated.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As you can see, MIMO data is in what we call </a:t>
            </a:r>
            <a:r>
              <a:rPr lang="en-IN" baseline="0" dirty="0" err="1" smtClean="0">
                <a:latin typeface="+mn-lt"/>
                <a:cs typeface="+mn-cs"/>
              </a:rPr>
              <a:t>bistatic</a:t>
            </a:r>
            <a:r>
              <a:rPr lang="en-IN" baseline="0" dirty="0" smtClean="0">
                <a:latin typeface="+mn-lt"/>
                <a:cs typeface="+mn-cs"/>
              </a:rPr>
              <a:t> mode </a:t>
            </a:r>
            <a:r>
              <a:rPr lang="en-IN" baseline="0" dirty="0" err="1" smtClean="0">
                <a:latin typeface="+mn-lt"/>
                <a:cs typeface="+mn-cs"/>
              </a:rPr>
              <a:t>i.e</a:t>
            </a:r>
            <a:r>
              <a:rPr lang="en-IN" baseline="0" dirty="0" smtClean="0">
                <a:latin typeface="+mn-lt"/>
                <a:cs typeface="+mn-cs"/>
              </a:rPr>
              <a:t> the transmission &amp; reception are 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separable locations.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 Lidar sends and receives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laser light signals from the same 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essence, we are attempting to take MIMO channel data that is bi-static (physically separable TX, RX) and fit it to LIDAR data that is mono static (same antenna as TX &amp; RX).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Why do</a:t>
            </a:r>
            <a:r>
              <a:rPr lang="en-IN" baseline="0" dirty="0" smtClean="0"/>
              <a:t> you need to transform to mono static data before sending to ML?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wanted to make the training part of model more simpler &amp; explainable . If not done, model should be itself learn about existence of MIMO TX and its location and other features thorough a large amount of training data which is of-course not guaranteed and depends on ML architecture.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dirty="0" smtClean="0">
                <a:latin typeface="+mn-lt"/>
                <a:cs typeface="+mn-cs"/>
              </a:rPr>
              <a:t>So Pre-processing step handles the deterministic aspects of transforming MIMO channel data which is a function of TX, RX, environment to Lidar data which is function of RX,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In addition, we wanted to handle the deterministic aspects of model fitting like data transformations outside the DL model 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Since we are aware of what part of model learns what? this makes improving the overall model with further additional features much easier.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>
              <a:latin typeface="+mn-lt"/>
              <a:cs typeface="+mn-cs"/>
            </a:endParaRPr>
          </a:p>
          <a:p>
            <a:endParaRPr lang="en-IN" dirty="0" smtClean="0"/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81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99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Perception change with location is nicely captured </a:t>
            </a:r>
          </a:p>
          <a:p>
            <a:r>
              <a:rPr lang="en-IN" dirty="0" smtClean="0"/>
              <a:t>Perception of the room changes with location and orientation of the receiver.  This qualitative behaviour is nicely captured in the predicted PCD.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30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Integrated sensing &amp; communications or ISAC in short uses existing Communication infrastructure like spectrum, devices and protocols to perform both communication and sensing.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There has been lot of literature in this area where inferences were made on signal distortions to detect location ,movement &amp; even orientation of people &amp; obstacles.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 next step envisioned in this direction is creating digital twin of the physical world . This digital twin can then be used to solve problems like beam selection virtually without ever sending actual beams in physical environment.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On the other hand, Creating a digital twin using RF signals implies sensing a whole room having hundreds of objects . Therefore We can no longer rely only on the handcrafted features for inferences as this problem is of higher complexity &amp; scale.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also need to perform extra processing to obtain multi dimensional data from RF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(How MIMO vs LIDAR different ??? ADD pros vs CONS : low </a:t>
            </a:r>
            <a:r>
              <a:rPr lang="en-IN" baseline="0" dirty="0" err="1" smtClean="0"/>
              <a:t>light,NLOS</a:t>
            </a:r>
            <a:r>
              <a:rPr lang="en-IN" baseline="0" dirty="0" smtClean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Traditionally this depth map has been done using LIDAR &amp; camera. So we need to train a model with large enough training set with RF signals as input and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or camera data as ground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Thanks to measurement setup from NIST which has RF, </a:t>
            </a:r>
            <a:r>
              <a:rPr lang="en-IN" baseline="0" dirty="0" err="1" smtClean="0"/>
              <a:t>lidar</a:t>
            </a:r>
            <a:r>
              <a:rPr lang="en-IN" baseline="0" dirty="0" smtClean="0"/>
              <a:t> sensors mounted on a Robot , we have been provided with data from multiple locations across a conference room.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r>
              <a:rPr lang="en-IN" baseline="0" dirty="0" smtClean="0"/>
              <a:t>Now moving onto the solution, I will be handling the first half of the  presentation explaining the problem statement and the pre-processing of the RF data before it goes into the ML model. </a:t>
            </a:r>
            <a:r>
              <a:rPr lang="en-IN" baseline="0" dirty="0" err="1" smtClean="0"/>
              <a:t>Shubham</a:t>
            </a:r>
            <a:r>
              <a:rPr lang="en-IN" baseline="0" dirty="0" smtClean="0"/>
              <a:t> will then explain the ML model architecture, training and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08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aseline="0" dirty="0" smtClean="0"/>
              <a:t>Lets take a look at the measurement setup. This is the room in which measurements are taken. (laser pointer)</a:t>
            </a:r>
          </a:p>
          <a:p>
            <a:endParaRPr lang="en-IN" baseline="0" dirty="0" smtClean="0"/>
          </a:p>
          <a:p>
            <a:r>
              <a:rPr lang="en-IN" baseline="0" dirty="0" smtClean="0"/>
              <a:t> We have a transmitter at a fixed location on the left and a receiver moving in different areas of room . Observation of the room changes with receiver location &amp; orientation.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endParaRPr lang="en-IN" dirty="0" smtClean="0"/>
          </a:p>
          <a:p>
            <a:r>
              <a:rPr lang="en-IN" baseline="0" dirty="0" smtClean="0"/>
              <a:t>The challenge is to estimate depth map of the environment at each receiver position using </a:t>
            </a:r>
            <a:r>
              <a:rPr lang="en-IN" baseline="0" dirty="0" err="1" smtClean="0"/>
              <a:t>mmwave</a:t>
            </a:r>
            <a:r>
              <a:rPr lang="en-IN" baseline="0" dirty="0" smtClean="0"/>
              <a:t> signals.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endParaRPr lang="en-IN" baseline="0" dirty="0" smtClean="0"/>
          </a:p>
          <a:p>
            <a:r>
              <a:rPr lang="en-IN" baseline="0" dirty="0" smtClean="0"/>
              <a:t>In other words , We train an ML model that takes MIMO channel impulse response as input and generates Lidar point cloud as the output.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23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Now</a:t>
            </a:r>
            <a:r>
              <a:rPr lang="en-IN" baseline="0" dirty="0" smtClean="0">
                <a:latin typeface="+mn-lt"/>
                <a:cs typeface="+mn-cs"/>
              </a:rPr>
              <a:t> coming to outline of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The input RF data has the transmission &amp; reception at  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 </a:t>
            </a:r>
            <a:r>
              <a:rPr lang="en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seperate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locations also known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bi static mode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Whereas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 sends and receives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laser signals from the same location also known as mono-static mode.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So Pre-processing step handles the deterministic aspects of transforming MIMO channel data which is in </a:t>
            </a:r>
            <a:r>
              <a:rPr lang="en-IN" dirty="0" err="1" smtClean="0">
                <a:latin typeface="+mn-lt"/>
                <a:cs typeface="+mn-cs"/>
              </a:rPr>
              <a:t>bistatic</a:t>
            </a:r>
            <a:r>
              <a:rPr lang="en-IN" baseline="0" dirty="0" smtClean="0">
                <a:latin typeface="+mn-lt"/>
                <a:cs typeface="+mn-cs"/>
              </a:rPr>
              <a:t> format </a:t>
            </a:r>
            <a:r>
              <a:rPr lang="en-IN" dirty="0" smtClean="0">
                <a:latin typeface="+mn-lt"/>
                <a:cs typeface="+mn-cs"/>
              </a:rPr>
              <a:t> to mono-static</a:t>
            </a:r>
            <a:r>
              <a:rPr lang="en-IN" baseline="0" dirty="0" smtClean="0">
                <a:latin typeface="+mn-lt"/>
                <a:cs typeface="+mn-cs"/>
              </a:rPr>
              <a:t> </a:t>
            </a:r>
            <a:r>
              <a:rPr lang="en-IN" dirty="0" smtClean="0">
                <a:latin typeface="+mn-lt"/>
                <a:cs typeface="+mn-cs"/>
              </a:rPr>
              <a:t>format. This makes ML model learning faster</a:t>
            </a:r>
            <a:r>
              <a:rPr lang="en-IN" baseline="0" dirty="0" smtClean="0">
                <a:latin typeface="+mn-lt"/>
                <a:cs typeface="+mn-cs"/>
              </a:rPr>
              <a:t> &amp; understandable.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>
                <a:latin typeface="+mn-lt"/>
                <a:cs typeface="+mn-cs"/>
              </a:rPr>
              <a:t>Looking at the</a:t>
            </a:r>
            <a:r>
              <a:rPr lang="en-IN" baseline="0" dirty="0" smtClean="0">
                <a:latin typeface="+mn-lt"/>
                <a:cs typeface="+mn-cs"/>
              </a:rPr>
              <a:t> input data at each location, we observed </a:t>
            </a:r>
            <a:endParaRPr lang="en-IN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that RF data has lower resolution  &amp; fewer reflections (with 6400 points) whereas Lidar has both higher resolution &amp; larger points of reflections (approximately 32,000 points).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So at each RX location,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We transform the </a:t>
            </a:r>
            <a:r>
              <a:rPr lang="en-IN" baseline="0" dirty="0" err="1" smtClean="0">
                <a:latin typeface="+mn-lt"/>
                <a:cs typeface="+mn-cs"/>
              </a:rPr>
              <a:t>bistatic</a:t>
            </a:r>
            <a:r>
              <a:rPr lang="en-IN" baseline="0" dirty="0" smtClean="0">
                <a:latin typeface="+mn-lt"/>
                <a:cs typeface="+mn-cs"/>
              </a:rPr>
              <a:t> RF data into mono-static 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And train the ML model by fitting it to similarly structured Lidar ground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>
              <a:latin typeface="+mn-l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--------end--------------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>
                <a:latin typeface="+mn-lt"/>
                <a:cs typeface="+mn-cs"/>
              </a:rPr>
              <a:t>As you can see, </a:t>
            </a: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essence, we are attempting to take MIMO channel data that is bi-static (physically separable TX, RX) and fit it to LIDAR data that is mono static (same antenna as TX &amp; RX).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(Why do</a:t>
            </a:r>
            <a:r>
              <a:rPr lang="en-IN" baseline="0" dirty="0" smtClean="0"/>
              <a:t> you need to transform to mono static data before sending to ML?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We wanted to make the training part of model more simpler &amp; explainable . If not done, model should be itself learn about existence of MIMO TX and its location and other features thorough a large amount of training data which is of-course not guaranteed and depends on ML architecture.)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N" baseline="0" dirty="0" smtClean="0"/>
              <a:t>(In addition, we wanted to handle the deterministic aspects of model fitting like data transformations outside the DL model 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Since we are aware of what part of model learns what? this makes improving the overall model with further additional features much easier.)</a:t>
            </a:r>
            <a:endParaRPr lang="en-IN" dirty="0" smtClean="0">
              <a:latin typeface="+mn-lt"/>
              <a:cs typeface="+mn-cs"/>
            </a:endParaRPr>
          </a:p>
          <a:p>
            <a:endParaRPr lang="en-IN" dirty="0" smtClean="0"/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249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First step in pre-processing to perform spatial</a:t>
            </a:r>
            <a:r>
              <a:rPr lang="en-IN" baseline="0" dirty="0" smtClean="0"/>
              <a:t> transform on the input channel impulse response. This is done so that we can transform our data from Antenna space to angular beam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r>
              <a:rPr lang="en-IN" baseline="0" dirty="0" smtClean="0"/>
              <a:t>This spatial transform therefore helps us get to sensing framework from communication framework.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-----Transition------</a:t>
            </a:r>
          </a:p>
          <a:p>
            <a:r>
              <a:rPr lang="en-IN" baseline="0" dirty="0" smtClean="0"/>
              <a:t>The matrix H_beam gives us the power of reflections at different points separated in distance by 0.17 m or 17 cm &amp; angular res of 22.5 </a:t>
            </a:r>
            <a:r>
              <a:rPr lang="en-IN" baseline="0" dirty="0" err="1" smtClean="0"/>
              <a:t>deg</a:t>
            </a:r>
            <a:r>
              <a:rPr lang="en-IN" baseline="0" dirty="0" smtClean="0"/>
              <a:t> in  azimuth &amp; elevation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617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Now</a:t>
            </a:r>
            <a:r>
              <a:rPr lang="en-IN" baseline="0" dirty="0" smtClean="0"/>
              <a:t> that we got H_beam, we need to transform it into mono-static format </a:t>
            </a:r>
            <a:r>
              <a:rPr lang="en-IN" baseline="0" dirty="0" err="1" smtClean="0"/>
              <a:t>i.e</a:t>
            </a:r>
            <a:r>
              <a:rPr lang="en-IN" baseline="0" dirty="0" smtClean="0"/>
              <a:t> to make it look as if the transmission &amp; reception occur at RX.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The first step</a:t>
            </a:r>
            <a:r>
              <a:rPr lang="en-IN" baseline="0" dirty="0" smtClean="0"/>
              <a:t> in this transformation is to </a:t>
            </a:r>
            <a:r>
              <a:rPr lang="en-IN" dirty="0" smtClean="0"/>
              <a:t>Find LOS path</a:t>
            </a:r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71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------- Transition------</a:t>
            </a:r>
          </a:p>
          <a:p>
            <a:endParaRPr lang="en-IN" dirty="0" smtClean="0"/>
          </a:p>
          <a:p>
            <a:r>
              <a:rPr lang="en-IN" dirty="0" smtClean="0"/>
              <a:t>We take the matrix H_beam</a:t>
            </a:r>
            <a:r>
              <a:rPr lang="en-IN" baseline="0" dirty="0" smtClean="0"/>
              <a:t> and find the beam which has highest power, lowest delay, tightest </a:t>
            </a:r>
            <a:r>
              <a:rPr lang="en-IN" baseline="0" dirty="0" err="1" smtClean="0"/>
              <a:t>beamwidth</a:t>
            </a:r>
            <a:r>
              <a:rPr lang="en-IN" baseline="0" dirty="0" smtClean="0"/>
              <a:t>.</a:t>
            </a:r>
          </a:p>
          <a:p>
            <a:r>
              <a:rPr lang="en-IN" baseline="0" dirty="0" smtClean="0"/>
              <a:t>------- Transition------</a:t>
            </a:r>
          </a:p>
          <a:p>
            <a:r>
              <a:rPr lang="en-IN" baseline="0" dirty="0" smtClean="0"/>
              <a:t>Since the LOS doesn’t have info about environment we remove those entries from H_beam. </a:t>
            </a:r>
          </a:p>
          <a:p>
            <a:r>
              <a:rPr lang="en-IN" baseline="0" dirty="0" smtClean="0"/>
              <a:t>But we store the LOS path parameters as they give location &amp; orientation info of RX which will be used in subsequent 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5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Next, We remove effect of TX in the</a:t>
            </a:r>
            <a:r>
              <a:rPr lang="en-IN" baseline="0" dirty="0" smtClean="0"/>
              <a:t> matric H_beam . In this step, we map the reflections in  H_beam to power seen by RX at diff. AOA and delays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81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The signal shown here departs TX travels r2 distance hitting an obstacle and then travels r1 distance before arriving at RX .  It travels r1+r2 distance from TX, so we need to shift the delay of this entry in H_beam from r1+r2  to r1 so that it appears to arrive at RX directly from reflection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SO we need to calculate ratio r2/r1.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----Transition----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(laser pointer) In this triangle made from LOS path and the Current reflection , the angle delta AOD is difference between Angle of departure of LOS and of the current reflection . Delta AOA can be defined similarly. Here we use LOS parameters saved in the previous step.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aseline="0" dirty="0" smtClean="0"/>
              <a:t>Applying sine theorem we can obtain the ratio r2/r1 as  ratio between sines of delta AOA to delta AOD</a:t>
            </a:r>
            <a:endParaRPr lang="en-IN" dirty="0" smtClean="0"/>
          </a:p>
          <a:p>
            <a:r>
              <a:rPr lang="en-IN" dirty="0" smtClean="0"/>
              <a:t>Now we can project entries in AOD</a:t>
            </a:r>
            <a:r>
              <a:rPr lang="en-IN" baseline="0" dirty="0" smtClean="0"/>
              <a:t> dimension to appropriate delay to get power map from RX perspective.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30631-F306-4125-AA3F-CAFE9E78272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7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65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96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166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458665" y="1015450"/>
            <a:ext cx="11197884" cy="5038344"/>
          </a:xfrm>
          <a:prstGeom prst="rect">
            <a:avLst/>
          </a:prstGeom>
        </p:spPr>
        <p:txBody>
          <a:bodyPr lIns="0" tIns="39832" rIns="79659" bIns="39832"/>
          <a:lstStyle>
            <a:lvl1pPr marL="199164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/>
            </a:lvl1pPr>
            <a:lvl2pPr marL="398323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/>
            </a:lvl3pPr>
            <a:lvl4pPr marL="796648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/>
            </a:lvl4pPr>
            <a:lvl5pPr marL="995809" indent="-199164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62503" y="6363221"/>
            <a:ext cx="11197884" cy="365760"/>
          </a:xfrm>
          <a:prstGeom prst="rect">
            <a:avLst/>
          </a:prstGeom>
        </p:spPr>
        <p:txBody>
          <a:bodyPr lIns="0" tIns="39832" rIns="79659" bIns="0" anchor="b" anchorCtr="0"/>
          <a:lstStyle>
            <a:lvl1pPr marL="0" indent="0">
              <a:spcBef>
                <a:spcPts val="0"/>
              </a:spcBef>
              <a:buNone/>
              <a:defRPr sz="1000" i="0" baseline="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[Sources and footnotes]</a:t>
            </a:r>
          </a:p>
        </p:txBody>
      </p:sp>
      <p:sp>
        <p:nvSpPr>
          <p:cNvPr id="6" name="직사각형 108"/>
          <p:cNvSpPr/>
          <p:nvPr userDrawn="1"/>
        </p:nvSpPr>
        <p:spPr>
          <a:xfrm>
            <a:off x="0" y="62360"/>
            <a:ext cx="12192000" cy="593914"/>
          </a:xfrm>
          <a:prstGeom prst="rect">
            <a:avLst/>
          </a:prstGeom>
          <a:gradFill flip="none" rotWithShape="1">
            <a:gsLst>
              <a:gs pos="40000">
                <a:srgbClr val="00000E"/>
              </a:gs>
              <a:gs pos="71000">
                <a:srgbClr val="006FAC"/>
              </a:gs>
              <a:gs pos="100000">
                <a:srgbClr val="131C4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ysClr val="window" lastClr="FFFFFF">
                <a:tint val="45000"/>
                <a:satMod val="400000"/>
              </a:sys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477" y="313199"/>
            <a:ext cx="943300" cy="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66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5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7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1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09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48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6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38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1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5F913-08EC-4A77-BF76-A44070D3FC84}" type="datetimeFigureOut">
              <a:rPr lang="en-IN" smtClean="0"/>
              <a:t>30-11-2022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DE818-C049-4857-9264-921F6A42D4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7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U-AI-ML-in-5G-Challen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ITU-AI-ML-in-5G-Challenge/ML5G-PS-004-Depth-map-estimation-in-6G-mmWave-system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4.tiff"/><Relationship Id="rId15" Type="http://schemas.openxmlformats.org/officeDocument/2006/relationships/image" Target="../media/image260.png"/><Relationship Id="rId4" Type="http://schemas.openxmlformats.org/officeDocument/2006/relationships/image" Target="../media/image51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3" Type="http://schemas.openxmlformats.org/officeDocument/2006/relationships/image" Target="../media/image50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52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65.png"/><Relationship Id="rId24" Type="http://schemas.openxmlformats.org/officeDocument/2006/relationships/image" Target="../media/image32.png"/><Relationship Id="rId5" Type="http://schemas.openxmlformats.org/officeDocument/2006/relationships/image" Target="../media/image4.tiff"/><Relationship Id="rId15" Type="http://schemas.openxmlformats.org/officeDocument/2006/relationships/image" Target="../media/image38.png"/><Relationship Id="rId23" Type="http://schemas.openxmlformats.org/officeDocument/2006/relationships/image" Target="../media/image31.png"/><Relationship Id="rId10" Type="http://schemas.openxmlformats.org/officeDocument/2006/relationships/image" Target="../media/image64.png"/><Relationship Id="rId19" Type="http://schemas.openxmlformats.org/officeDocument/2006/relationships/image" Target="../media/image39.png"/><Relationship Id="rId4" Type="http://schemas.openxmlformats.org/officeDocument/2006/relationships/image" Target="../media/image51.png"/><Relationship Id="rId14" Type="http://schemas.openxmlformats.org/officeDocument/2006/relationships/image" Target="../media/image68.png"/><Relationship Id="rId22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2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9.png"/><Relationship Id="rId5" Type="http://schemas.openxmlformats.org/officeDocument/2006/relationships/image" Target="../media/image3.png"/><Relationship Id="rId10" Type="http://schemas.openxmlformats.org/officeDocument/2006/relationships/image" Target="../media/image71.png"/><Relationship Id="rId4" Type="http://schemas.openxmlformats.org/officeDocument/2006/relationships/image" Target="../media/image6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14" Type="http://schemas.openxmlformats.org/officeDocument/2006/relationships/image" Target="../media/image10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4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0" Type="http://schemas.openxmlformats.org/officeDocument/2006/relationships/image" Target="../media/image102.sv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4.tiff"/><Relationship Id="rId10" Type="http://schemas.openxmlformats.org/officeDocument/2006/relationships/image" Target="../media/image63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40.pn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11" Type="http://schemas.openxmlformats.org/officeDocument/2006/relationships/image" Target="../media/image64.png"/><Relationship Id="rId5" Type="http://schemas.openxmlformats.org/officeDocument/2006/relationships/image" Target="../media/image51.png"/><Relationship Id="rId15" Type="http://schemas.openxmlformats.org/officeDocument/2006/relationships/image" Target="../media/image18.png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4.tiff"/><Relationship Id="rId15" Type="http://schemas.openxmlformats.org/officeDocument/2006/relationships/image" Target="../media/image33.png"/><Relationship Id="rId4" Type="http://schemas.openxmlformats.org/officeDocument/2006/relationships/image" Target="../media/image51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5.png"/><Relationship Id="rId18" Type="http://schemas.openxmlformats.org/officeDocument/2006/relationships/image" Target="../media/image24.png"/><Relationship Id="rId3" Type="http://schemas.openxmlformats.org/officeDocument/2006/relationships/image" Target="../media/image50.png"/><Relationship Id="rId21" Type="http://schemas.openxmlformats.org/officeDocument/2006/relationships/image" Target="../media/image26.png"/><Relationship Id="rId7" Type="http://schemas.openxmlformats.org/officeDocument/2006/relationships/image" Target="../media/image20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64.png"/><Relationship Id="rId24" Type="http://schemas.openxmlformats.org/officeDocument/2006/relationships/image" Target="../media/image29.png"/><Relationship Id="rId5" Type="http://schemas.openxmlformats.org/officeDocument/2006/relationships/image" Target="../media/image4.tiff"/><Relationship Id="rId15" Type="http://schemas.openxmlformats.org/officeDocument/2006/relationships/image" Target="../media/image201.png"/><Relationship Id="rId23" Type="http://schemas.openxmlformats.org/officeDocument/2006/relationships/image" Target="../media/image28.png"/><Relationship Id="rId19" Type="http://schemas.openxmlformats.org/officeDocument/2006/relationships/image" Target="../media/image23.png"/><Relationship Id="rId4" Type="http://schemas.openxmlformats.org/officeDocument/2006/relationships/image" Target="../media/image51.png"/><Relationship Id="rId14" Type="http://schemas.openxmlformats.org/officeDocument/2006/relationships/image" Target="../media/image190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322842" y="2999951"/>
            <a:ext cx="11197884" cy="3579525"/>
          </a:xfrm>
        </p:spPr>
        <p:txBody>
          <a:bodyPr>
            <a:normAutofit/>
          </a:bodyPr>
          <a:lstStyle/>
          <a:p>
            <a:pPr marL="597484" lvl="3" indent="0" latinLnBrk="1">
              <a:spcBef>
                <a:spcPts val="0"/>
              </a:spcBef>
              <a:buNone/>
              <a:defRPr/>
            </a:pPr>
            <a:r>
              <a:rPr lang="en-IN" sz="2200" b="1" dirty="0" smtClean="0">
                <a:solidFill>
                  <a:prstClr val="black"/>
                </a:solidFill>
              </a:rPr>
              <a:t> 	</a:t>
            </a:r>
            <a:r>
              <a:rPr lang="en-IN" sz="2000" b="1" dirty="0" smtClean="0">
                <a:solidFill>
                  <a:prstClr val="black"/>
                </a:solidFill>
              </a:rPr>
              <a:t>Team </a:t>
            </a:r>
            <a:r>
              <a:rPr lang="en-IN" sz="2000" b="1" dirty="0">
                <a:solidFill>
                  <a:prstClr val="black"/>
                </a:solidFill>
              </a:rPr>
              <a:t>N</a:t>
            </a:r>
            <a:r>
              <a:rPr lang="en-IN" sz="2000" b="1" dirty="0" smtClean="0">
                <a:solidFill>
                  <a:prstClr val="black"/>
                </a:solidFill>
              </a:rPr>
              <a:t>ame: </a:t>
            </a:r>
            <a:r>
              <a:rPr lang="en-IN" sz="2000" dirty="0" err="1" smtClean="0">
                <a:solidFill>
                  <a:prstClr val="black"/>
                </a:solidFill>
              </a:rPr>
              <a:t>SixG_ISAC</a:t>
            </a:r>
            <a:endParaRPr lang="en-IN" sz="20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IN" sz="2000" b="1" dirty="0" smtClean="0">
                <a:solidFill>
                  <a:prstClr val="black"/>
                </a:solidFill>
              </a:rPr>
              <a:t>	 Team </a:t>
            </a:r>
            <a:r>
              <a:rPr lang="en-IN" sz="2000" b="1" dirty="0" err="1" smtClean="0">
                <a:solidFill>
                  <a:prstClr val="black"/>
                </a:solidFill>
              </a:rPr>
              <a:t>Github</a:t>
            </a:r>
            <a:r>
              <a:rPr lang="en-IN" sz="2000" b="1" dirty="0" smtClean="0">
                <a:solidFill>
                  <a:prstClr val="black"/>
                </a:solidFill>
              </a:rPr>
              <a:t> Repo</a:t>
            </a:r>
            <a:r>
              <a:rPr lang="en-IN" sz="2000" dirty="0" smtClean="0"/>
              <a:t>: </a:t>
            </a:r>
            <a:r>
              <a:rPr lang="en-IN" sz="1600" u="sng" dirty="0">
                <a:hlinkClick r:id="rId3"/>
              </a:rPr>
              <a:t>ITU-AI-ML-in-5G-Challenge</a:t>
            </a:r>
            <a:r>
              <a:rPr lang="en-IN" sz="1600" dirty="0"/>
              <a:t>/</a:t>
            </a:r>
            <a:r>
              <a:rPr lang="en-IN" sz="1600" b="1" dirty="0">
                <a:hlinkClick r:id="rId4"/>
              </a:rPr>
              <a:t>ML5G-PS-004-Depth-map-estimation-in-6G-mmWave-systems</a:t>
            </a:r>
            <a:r>
              <a:rPr lang="en-IN" sz="2000" dirty="0"/>
              <a:t/>
            </a:r>
            <a:br>
              <a:rPr lang="en-IN" sz="2000" dirty="0"/>
            </a:br>
            <a:endParaRPr lang="en-IN" sz="2000" dirty="0" smtClean="0"/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Team Members:</a:t>
            </a: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Shubham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 err="1">
                <a:solidFill>
                  <a:prstClr val="black"/>
                </a:solidFill>
              </a:rPr>
              <a:t>Khunteta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endParaRPr lang="en-IN" sz="2000" dirty="0" smtClean="0">
              <a:solidFill>
                <a:prstClr val="black"/>
              </a:solidFill>
            </a:endParaRP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Yeswanth</a:t>
            </a:r>
            <a:r>
              <a:rPr lang="en-IN" sz="2000" dirty="0" smtClean="0">
                <a:solidFill>
                  <a:prstClr val="black"/>
                </a:solidFill>
              </a:rPr>
              <a:t> Reddy Guddeti</a:t>
            </a:r>
            <a:endParaRPr lang="en-IN" sz="2000" dirty="0">
              <a:solidFill>
                <a:prstClr val="black"/>
              </a:solidFill>
            </a:endParaRP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err="1" smtClean="0">
                <a:solidFill>
                  <a:prstClr val="black"/>
                </a:solidFill>
              </a:rPr>
              <a:t>Avani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Agrawal</a:t>
            </a:r>
          </a:p>
          <a:p>
            <a:pPr marL="2658336" lvl="5" indent="-342900" latinLnBrk="1">
              <a:spcBef>
                <a:spcPts val="0"/>
              </a:spcBef>
              <a:defRPr/>
            </a:pP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smtClean="0">
                <a:solidFill>
                  <a:prstClr val="black"/>
                </a:solidFill>
              </a:rPr>
              <a:t>Ashok </a:t>
            </a:r>
            <a:r>
              <a:rPr lang="en-IN" sz="2000" dirty="0">
                <a:solidFill>
                  <a:prstClr val="black"/>
                </a:solidFill>
              </a:rPr>
              <a:t>Kumar Reddy </a:t>
            </a:r>
            <a:r>
              <a:rPr lang="en-IN" sz="2000" dirty="0" err="1">
                <a:solidFill>
                  <a:prstClr val="black"/>
                </a:solidFill>
              </a:rPr>
              <a:t>Chavva</a:t>
            </a:r>
            <a:endParaRPr lang="en-IN" sz="2000" dirty="0">
              <a:solidFill>
                <a:prstClr val="black"/>
              </a:solidFill>
            </a:endParaRPr>
          </a:p>
          <a:p>
            <a:pPr marL="2315436" lvl="5" indent="0" latinLnBrk="1">
              <a:spcBef>
                <a:spcPts val="0"/>
              </a:spcBef>
              <a:buNone/>
              <a:defRPr/>
            </a:pPr>
            <a:endParaRPr lang="en-IN" sz="2000" dirty="0" smtClean="0">
              <a:solidFill>
                <a:prstClr val="black"/>
              </a:solidFill>
            </a:endParaRP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Affiliation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i="1" dirty="0" smtClean="0">
                <a:solidFill>
                  <a:prstClr val="black"/>
                </a:solidFill>
              </a:rPr>
              <a:t>: Beyond 5G Team, Samsung R&amp;D Institute India, Bengaluru. </a:t>
            </a:r>
          </a:p>
          <a:p>
            <a:pPr marL="796645" lvl="4" indent="0" latinLnBrk="1">
              <a:spcBef>
                <a:spcPts val="0"/>
              </a:spcBef>
              <a:buNone/>
              <a:defRPr/>
            </a:pPr>
            <a:r>
              <a:rPr lang="en-IN" sz="2000" b="1" dirty="0" smtClean="0">
                <a:solidFill>
                  <a:prstClr val="black"/>
                </a:solidFill>
              </a:rPr>
              <a:t>  Problem</a:t>
            </a:r>
            <a:r>
              <a:rPr lang="en-IN" sz="2000" dirty="0" smtClean="0">
                <a:solidFill>
                  <a:prstClr val="black"/>
                </a:solidFill>
              </a:rPr>
              <a:t> </a:t>
            </a:r>
            <a:r>
              <a:rPr lang="en-IN" sz="2000" b="1" dirty="0" smtClean="0">
                <a:solidFill>
                  <a:prstClr val="black"/>
                </a:solidFill>
              </a:rPr>
              <a:t>Organizer</a:t>
            </a:r>
            <a:r>
              <a:rPr lang="en-IN" sz="2000" i="1" dirty="0" smtClean="0">
                <a:solidFill>
                  <a:prstClr val="black"/>
                </a:solidFill>
              </a:rPr>
              <a:t>: NIST, USA.</a:t>
            </a: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lvl="0" indent="0" algn="ctr" latinLnBrk="1">
              <a:spcBef>
                <a:spcPts val="0"/>
              </a:spcBef>
              <a:buClrTx/>
              <a:buSzTx/>
              <a:buNone/>
              <a:defRPr/>
            </a:pPr>
            <a:endParaRPr lang="en-IN" sz="1700" dirty="0">
              <a:solidFill>
                <a:prstClr val="black"/>
              </a:solidFill>
              <a:latin typeface="맑은 고딕"/>
            </a:endParaRPr>
          </a:p>
          <a:p>
            <a:pPr marL="0" indent="0" algn="ctr">
              <a:spcBef>
                <a:spcPct val="20000"/>
              </a:spcBef>
              <a:buClr>
                <a:srgbClr val="FF9900"/>
              </a:buClr>
              <a:buSzPct val="80000"/>
              <a:buNone/>
            </a:pPr>
            <a:endParaRPr lang="ko-KR" altLang="en-US" sz="1400" dirty="0"/>
          </a:p>
          <a:p>
            <a:pPr algn="ct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25802" y="1484728"/>
            <a:ext cx="1159196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>
              <a:spcAft>
                <a:spcPts val="1800"/>
              </a:spcAft>
              <a:defRPr/>
            </a:pPr>
            <a:r>
              <a:rPr lang="en-IN" altLang="ko-KR" sz="2800" dirty="0" smtClean="0">
                <a:solidFill>
                  <a:prstClr val="black"/>
                </a:solidFill>
                <a:latin typeface="맑은 고딕" panose="020B0503020000020004" pitchFamily="34" charset="-127"/>
              </a:rPr>
              <a:t>ITU AI/ML in 5G challenge: </a:t>
            </a:r>
            <a:r>
              <a:rPr lang="en-IN" altLang="ko-KR" sz="2800" b="1" dirty="0" smtClean="0">
                <a:solidFill>
                  <a:prstClr val="black"/>
                </a:solidFill>
                <a:latin typeface="맑은 고딕" panose="020B0503020000020004" pitchFamily="34" charset="-127"/>
              </a:rPr>
              <a:t>ITU-ML5G-PS-004</a:t>
            </a:r>
          </a:p>
          <a:p>
            <a:pPr lvl="0" algn="ctr" latinLnBrk="1">
              <a:spcAft>
                <a:spcPts val="1800"/>
              </a:spcAft>
              <a:defRPr/>
            </a:pPr>
            <a:r>
              <a:rPr lang="en-US" sz="2400" b="1" dirty="0" smtClean="0"/>
              <a:t>Presentation Title </a:t>
            </a:r>
            <a:r>
              <a:rPr lang="en-US" sz="2800" dirty="0" smtClean="0"/>
              <a:t>: Depth </a:t>
            </a:r>
            <a:r>
              <a:rPr lang="en-US" sz="2800" dirty="0"/>
              <a:t>Map Estimation in 6G </a:t>
            </a:r>
            <a:r>
              <a:rPr lang="en-US" sz="2800" dirty="0" err="1"/>
              <a:t>mmWave</a:t>
            </a:r>
            <a:r>
              <a:rPr lang="en-US" sz="2800" dirty="0"/>
              <a:t> systems</a:t>
            </a:r>
            <a:endParaRPr lang="en-IN" altLang="ko-KR" sz="2800" b="1" dirty="0">
              <a:solidFill>
                <a:prstClr val="black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055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673776" y="475435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528169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27858" y="475435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588314" y="4710794"/>
                <a:ext cx="3727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5988911" y="4783656"/>
                <a:ext cx="36856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30" y="5525820"/>
                <a:ext cx="639855" cy="369332"/>
              </a:xfrm>
              <a:prstGeom prst="rect">
                <a:avLst/>
              </a:prstGeom>
              <a:blipFill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73810" y="6331683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Remove effect of TX by projecting AOD to Delay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43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Rescale Power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9514117" y="4670459"/>
            <a:ext cx="1544413" cy="1224693"/>
            <a:chOff x="8473886" y="4578996"/>
            <a:chExt cx="1544413" cy="1224693"/>
          </a:xfrm>
        </p:grpSpPr>
        <p:cxnSp>
          <p:nvCxnSpPr>
            <p:cNvPr id="146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8624643" y="4578996"/>
              <a:ext cx="868526" cy="7590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87528" y="5338084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148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8793814" y="4810740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ectangle 149"/>
                <p:cNvSpPr/>
                <p:nvPr/>
              </p:nvSpPr>
              <p:spPr>
                <a:xfrm rot="21382224">
                  <a:off x="9254867" y="4840043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150" name="Rectangle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9254867" y="4840043"/>
                  <a:ext cx="36856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473886" y="5434357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886" y="5434357"/>
                  <a:ext cx="63985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9867900" y="1648470"/>
            <a:ext cx="95250" cy="740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36" name="Rectangle 35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0730" y="4736460"/>
            <a:ext cx="2128762" cy="457130"/>
            <a:chOff x="1324552" y="3619964"/>
            <a:chExt cx="2066341" cy="457130"/>
          </a:xfrm>
        </p:grpSpPr>
        <p:sp>
          <p:nvSpPr>
            <p:cNvPr id="41" name="Rectangle 4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24552" y="3663863"/>
              <a:ext cx="206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3</a:t>
              </a:r>
              <a:r>
                <a:rPr lang="en-IN" dirty="0" smtClean="0"/>
                <a:t> : Rescale power  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61" y="3708385"/>
                <a:ext cx="2008627" cy="7763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424123" y="4465336"/>
                <a:ext cx="2008627" cy="776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IN" b="1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23" y="4465336"/>
                <a:ext cx="2008627" cy="7763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7289420" y="5351768"/>
            <a:ext cx="1645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5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2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9140332" y="5821653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8463" y="6118363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588314" y="4710794"/>
            <a:ext cx="2164029" cy="1184358"/>
            <a:chOff x="4698544" y="5067214"/>
            <a:chExt cx="2164029" cy="1184358"/>
          </a:xfrm>
        </p:grpSpPr>
        <p:cxnSp>
          <p:nvCxnSpPr>
            <p:cNvPr id="65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4784006" y="5110773"/>
              <a:ext cx="854082" cy="48199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1802" y="563811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6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5638088" y="5110773"/>
              <a:ext cx="807788" cy="709327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 rot="21382224">
                  <a:off x="4698544" y="5067214"/>
                  <a:ext cx="37273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4698544" y="5067214"/>
                  <a:ext cx="372730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 rot="21382224">
                  <a:off x="6099141" y="5140076"/>
                  <a:ext cx="3685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82224">
                  <a:off x="6099141" y="5140076"/>
                  <a:ext cx="368562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318160" y="5882240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8160" y="5882240"/>
                  <a:ext cx="639855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2" name="Straight Arrow Connector 71"/>
          <p:cNvCxnSpPr/>
          <p:nvPr/>
        </p:nvCxnSpPr>
        <p:spPr>
          <a:xfrm flipH="1">
            <a:off x="5588134" y="3959258"/>
            <a:ext cx="2" cy="40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145297" y="6330697"/>
            <a:ext cx="511694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Rescale to get monostatic power</a:t>
            </a:r>
            <a:endParaRPr lang="en-US" sz="2400" dirty="0"/>
          </a:p>
        </p:txBody>
      </p:sp>
      <p:sp>
        <p:nvSpPr>
          <p:cNvPr id="74" name="Rectangle 73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77106" y="5819851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136736" y="4496076"/>
                <a:ext cx="1830758" cy="740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36" y="4496076"/>
                <a:ext cx="1830758" cy="7402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 rot="21382224">
                <a:off x="9791728" y="5101625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9791728" y="5101625"/>
                <a:ext cx="36856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949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3" r="2103"/>
          <a:stretch/>
        </p:blipFill>
        <p:spPr>
          <a:xfrm>
            <a:off x="6390523" y="1304015"/>
            <a:ext cx="2625756" cy="1601467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185616" y="4056366"/>
            <a:ext cx="2465353" cy="1240158"/>
            <a:chOff x="8417511" y="1766782"/>
            <a:chExt cx="3459962" cy="3366806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Y (m)</a:t>
              </a:r>
              <a:endParaRPr lang="en-IN" sz="16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Z (m)</a:t>
              </a:r>
              <a:endParaRPr lang="en-IN" sz="1600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X (m)</a:t>
              </a:r>
              <a:endParaRPr lang="en-IN" sz="1600" dirty="0"/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4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23171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Input and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O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utput for ML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M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odel Training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05" y="156062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7310" y="902883"/>
            <a:ext cx="304350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</a:rPr>
              <a:t>Given Input: CIR for 64x64 MIMO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97705" y="5601232"/>
            <a:ext cx="28193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 smtClean="0"/>
              <a:t>Input for the ML model: </a:t>
            </a:r>
          </a:p>
          <a:p>
            <a:r>
              <a:rPr lang="en-IN" sz="1200" b="1" dirty="0" smtClean="0"/>
              <a:t>Power of reflections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64 directions : (8 </a:t>
            </a:r>
            <a:r>
              <a:rPr lang="en-IN" sz="1200" dirty="0" err="1" smtClean="0"/>
              <a:t>Az</a:t>
            </a:r>
            <a:r>
              <a:rPr lang="en-IN" sz="1200" dirty="0" smtClean="0"/>
              <a:t> x 8 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E</a:t>
            </a:r>
            <a:r>
              <a:rPr lang="en-IN" sz="1200" dirty="0" smtClean="0"/>
              <a:t>ach direction 100 points*.</a:t>
            </a:r>
          </a:p>
        </p:txBody>
      </p:sp>
      <p:cxnSp>
        <p:nvCxnSpPr>
          <p:cNvPr id="94" name="Straight Arrow Connector 93"/>
          <p:cNvCxnSpPr>
            <a:stCxn id="5" idx="2"/>
            <a:endCxn id="56" idx="0"/>
          </p:cNvCxnSpPr>
          <p:nvPr/>
        </p:nvCxnSpPr>
        <p:spPr>
          <a:xfrm>
            <a:off x="1565371" y="2999674"/>
            <a:ext cx="1269" cy="1139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25673" y="3164584"/>
            <a:ext cx="16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Pre-processing</a:t>
            </a:r>
            <a:endParaRPr lang="en-IN" dirty="0"/>
          </a:p>
        </p:txBody>
      </p:sp>
      <p:sp>
        <p:nvSpPr>
          <p:cNvPr id="97" name="TextBox 96"/>
          <p:cNvSpPr txBox="1"/>
          <p:nvPr/>
        </p:nvSpPr>
        <p:spPr>
          <a:xfrm>
            <a:off x="6329002" y="902883"/>
            <a:ext cx="358570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</a:rPr>
              <a:t>Given Output (ground truth): LIDAR PCD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09209" y="6411496"/>
            <a:ext cx="3076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smtClean="0"/>
              <a:t>*Distance </a:t>
            </a:r>
            <a:r>
              <a:rPr lang="en-IN" sz="1200" dirty="0"/>
              <a:t>between consecutive points ~ 17cm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91100" y="5733440"/>
            <a:ext cx="31140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 smtClean="0"/>
              <a:t>Output labels for ML model: </a:t>
            </a:r>
            <a:r>
              <a:rPr lang="en-IN" sz="1200" b="1" dirty="0" smtClean="0"/>
              <a:t>Voxel Grid: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Voxel size =</a:t>
            </a:r>
            <a:r>
              <a:rPr lang="en-IN" sz="1200" b="1" dirty="0" smtClean="0"/>
              <a:t>0.25</a:t>
            </a:r>
            <a:r>
              <a:rPr lang="en-IN" sz="1200" dirty="0" smtClean="0"/>
              <a:t> m -&gt; Dim: </a:t>
            </a:r>
            <a:r>
              <a:rPr lang="en-IN" sz="1200" b="1" dirty="0" smtClean="0"/>
              <a:t>128 x 128 x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Voxel size=0.5 m -&gt; Dim: 64x64x8</a:t>
            </a:r>
          </a:p>
        </p:txBody>
      </p:sp>
      <p:cxnSp>
        <p:nvCxnSpPr>
          <p:cNvPr id="103" name="Straight Arrow Connector 102"/>
          <p:cNvCxnSpPr>
            <a:endCxn id="101" idx="0"/>
          </p:cNvCxnSpPr>
          <p:nvPr/>
        </p:nvCxnSpPr>
        <p:spPr>
          <a:xfrm flipH="1">
            <a:off x="7919398" y="2612863"/>
            <a:ext cx="1983" cy="1235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919397" y="2978112"/>
            <a:ext cx="142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If a point is in voxel: Voxel value =1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3806468" y="4416504"/>
            <a:ext cx="1532906" cy="527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200" b="1" kern="0" dirty="0" smtClean="0">
                <a:solidFill>
                  <a:prstClr val="black"/>
                </a:solidFill>
                <a:latin typeface="Calibri" panose="020F0502020204030204"/>
              </a:rPr>
              <a:t>ML  </a:t>
            </a:r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3164" y="1431624"/>
            <a:ext cx="13715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~ </a:t>
            </a:r>
            <a:r>
              <a:rPr lang="en-IN" sz="1200" b="1" u="sng" dirty="0" smtClean="0"/>
              <a:t>35k </a:t>
            </a:r>
            <a:r>
              <a:rPr lang="en-IN" sz="1200" b="1" u="sng" dirty="0"/>
              <a:t>points</a:t>
            </a:r>
            <a:endParaRPr lang="en-IN" sz="1200" b="1" u="sng" dirty="0" smtClean="0"/>
          </a:p>
          <a:p>
            <a:r>
              <a:rPr lang="en-IN" sz="1000" dirty="0" smtClean="0"/>
              <a:t>[1.233</a:t>
            </a:r>
            <a:r>
              <a:rPr lang="en-IN" sz="1000" dirty="0" smtClean="0"/>
              <a:t>, 8.342, -</a:t>
            </a:r>
            <a:r>
              <a:rPr lang="en-IN" sz="1000" dirty="0" smtClean="0"/>
              <a:t>1.20]</a:t>
            </a:r>
            <a:endParaRPr lang="en-IN" sz="1000" dirty="0" smtClean="0"/>
          </a:p>
          <a:p>
            <a:r>
              <a:rPr lang="en-IN" sz="1000" dirty="0" smtClean="0"/>
              <a:t>[4.25</a:t>
            </a:r>
            <a:r>
              <a:rPr lang="en-IN" sz="1000" dirty="0" smtClean="0"/>
              <a:t>, 10.57, -</a:t>
            </a:r>
            <a:r>
              <a:rPr lang="en-IN" sz="1000" dirty="0" smtClean="0"/>
              <a:t>0.25] </a:t>
            </a:r>
            <a:r>
              <a:rPr lang="en-IN" sz="1000" dirty="0" smtClean="0"/>
              <a:t>….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645073" y="1247067"/>
            <a:ext cx="2085800" cy="2595652"/>
            <a:chOff x="6788492" y="737254"/>
            <a:chExt cx="2874265" cy="4147231"/>
          </a:xfrm>
        </p:grpSpPr>
        <p:pic>
          <p:nvPicPr>
            <p:cNvPr id="115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>
              <a:off x="7977072" y="974844"/>
              <a:ext cx="497104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RX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>
              <a:off x="7411848" y="3894281"/>
              <a:ext cx="502335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cxnSp>
        <p:nvCxnSpPr>
          <p:cNvPr id="21" name="Straight Arrow Connector 20"/>
          <p:cNvCxnSpPr>
            <a:stCxn id="112" idx="3"/>
            <a:endCxn id="47" idx="1"/>
          </p:cNvCxnSpPr>
          <p:nvPr/>
        </p:nvCxnSpPr>
        <p:spPr>
          <a:xfrm>
            <a:off x="2631659" y="4669377"/>
            <a:ext cx="1174809" cy="1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  <a:endCxn id="101" idx="2"/>
          </p:cNvCxnSpPr>
          <p:nvPr/>
        </p:nvCxnSpPr>
        <p:spPr>
          <a:xfrm flipV="1">
            <a:off x="5339374" y="4669166"/>
            <a:ext cx="1582526" cy="1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3" t="19649" r="30261" b="11415"/>
          <a:stretch/>
        </p:blipFill>
        <p:spPr>
          <a:xfrm>
            <a:off x="10310954" y="3807705"/>
            <a:ext cx="1821191" cy="14888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8" t="12984" r="27766" b="10942"/>
          <a:stretch/>
        </p:blipFill>
        <p:spPr>
          <a:xfrm>
            <a:off x="10358226" y="2229258"/>
            <a:ext cx="1806250" cy="1539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11186" r="27734" b="11768"/>
          <a:stretch/>
        </p:blipFill>
        <p:spPr>
          <a:xfrm>
            <a:off x="10331916" y="794915"/>
            <a:ext cx="1800229" cy="1497649"/>
          </a:xfrm>
          <a:prstGeom prst="rect">
            <a:avLst/>
          </a:prstGeom>
        </p:spPr>
      </p:pic>
      <p:grpSp>
        <p:nvGrpSpPr>
          <p:cNvPr id="127" name="Group 126"/>
          <p:cNvGrpSpPr/>
          <p:nvPr/>
        </p:nvGrpSpPr>
        <p:grpSpPr>
          <a:xfrm>
            <a:off x="6427048" y="3602019"/>
            <a:ext cx="2782316" cy="1941234"/>
            <a:chOff x="6427048" y="3602019"/>
            <a:chExt cx="2782316" cy="1941234"/>
          </a:xfrm>
        </p:grpSpPr>
        <p:sp>
          <p:nvSpPr>
            <p:cNvPr id="101" name="Cube 100"/>
            <p:cNvSpPr/>
            <p:nvPr/>
          </p:nvSpPr>
          <p:spPr>
            <a:xfrm>
              <a:off x="6921900" y="3848748"/>
              <a:ext cx="1801935" cy="1447776"/>
            </a:xfrm>
            <a:prstGeom prst="cube">
              <a:avLst>
                <a:gd name="adj" fmla="val 13335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3">
                  <a:alpha val="92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427048" y="5266254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348130" y="3602019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964300" y="2003150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(-16, -16, -2)</a:t>
            </a:r>
            <a:endParaRPr lang="en-IN" sz="12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1426610" y="768013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(16, 16, 2)</a:t>
            </a:r>
            <a:endParaRPr lang="en-IN" sz="12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9931506" y="3488384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(-16, -16, -2)</a:t>
            </a:r>
            <a:endParaRPr lang="en-IN" sz="12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9964299" y="5014118"/>
            <a:ext cx="98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(-16, -16, -2)</a:t>
            </a:r>
            <a:endParaRPr lang="en-IN" sz="12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11426610" y="2318553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(16, 16, 2)</a:t>
            </a:r>
            <a:endParaRPr lang="en-IN" sz="12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11426610" y="3717527"/>
            <a:ext cx="86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(16, 16, 2)</a:t>
            </a:r>
            <a:endParaRPr lang="en-IN" sz="12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6791099" y="6387029"/>
            <a:ext cx="31731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~ </a:t>
            </a:r>
            <a:r>
              <a:rPr lang="en-IN" sz="1200" b="1" dirty="0" smtClean="0"/>
              <a:t>13k </a:t>
            </a:r>
            <a:r>
              <a:rPr lang="en-IN" sz="1200" b="1" dirty="0" smtClean="0"/>
              <a:t>voxels are 1  </a:t>
            </a:r>
            <a:r>
              <a:rPr lang="en-IN" sz="1200" dirty="0" smtClean="0"/>
              <a:t>out of </a:t>
            </a:r>
            <a:r>
              <a:rPr lang="en-IN" sz="1200" dirty="0"/>
              <a:t>: 128 x 128 x </a:t>
            </a:r>
            <a:r>
              <a:rPr lang="en-IN" sz="1200" dirty="0" smtClean="0"/>
              <a:t>16 voxels</a:t>
            </a:r>
            <a:endParaRPr lang="en-IN" sz="1200" u="sng" dirty="0" smtClean="0"/>
          </a:p>
        </p:txBody>
      </p:sp>
    </p:spTree>
    <p:extLst>
      <p:ext uri="{BB962C8B-B14F-4D97-AF65-F5344CB8AC3E}">
        <p14:creationId xmlns:p14="http://schemas.microsoft.com/office/powerpoint/2010/main" val="1248478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1" grpId="0" animBg="1"/>
      <p:bldP spid="95" grpId="0"/>
      <p:bldP spid="97" grpId="0" animBg="1"/>
      <p:bldP spid="98" grpId="0"/>
      <p:bldP spid="102" grpId="0" animBg="1"/>
      <p:bldP spid="105" grpId="0"/>
      <p:bldP spid="47" grpId="0" animBg="1"/>
      <p:bldP spid="11" grpId="0"/>
      <p:bldP spid="128" grpId="0"/>
      <p:bldP spid="129" grpId="0"/>
      <p:bldP spid="130" grpId="0"/>
      <p:bldP spid="131" grpId="0"/>
      <p:bldP spid="132" grpId="0"/>
      <p:bldP spid="133" grpId="0"/>
      <p:bldP spid="1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28355" y="18849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Solution :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Why is it difficult 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?</a:t>
            </a:r>
            <a:endParaRPr lang="en-IN" sz="2400" b="1" dirty="0">
              <a:solidFill>
                <a:prstClr val="white"/>
              </a:solidFill>
              <a:latin typeface="맑은 고딕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18141" y="1308877"/>
            <a:ext cx="3140205" cy="2121213"/>
            <a:chOff x="8417511" y="1766782"/>
            <a:chExt cx="3459962" cy="33668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Y (m)</a:t>
              </a:r>
              <a:endParaRPr lang="en-IN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Z (m)</a:t>
              </a:r>
              <a:endParaRPr lang="en-IN" sz="16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X (m)</a:t>
              </a:r>
              <a:endParaRPr lang="en-IN" sz="16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238076" y="5010535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Lidar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263405" y="2030612"/>
            <a:ext cx="474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RF</a:t>
            </a:r>
            <a:endParaRPr lang="en-IN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4193552" y="3511068"/>
            <a:ext cx="1532906" cy="527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b="1" kern="0" dirty="0" smtClean="0">
                <a:solidFill>
                  <a:prstClr val="black"/>
                </a:solidFill>
                <a:latin typeface="Calibri" panose="020F0502020204030204"/>
              </a:rPr>
              <a:t>ML  </a:t>
            </a:r>
            <a:r>
              <a:rPr lang="en-US" b="1" kern="0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cxnSp>
        <p:nvCxnSpPr>
          <p:cNvPr id="9" name="Elbow Connector 8"/>
          <p:cNvCxnSpPr>
            <a:stCxn id="36" idx="3"/>
            <a:endCxn id="40" idx="0"/>
          </p:cNvCxnSpPr>
          <p:nvPr/>
        </p:nvCxnSpPr>
        <p:spPr>
          <a:xfrm>
            <a:off x="3933750" y="2357394"/>
            <a:ext cx="1026255" cy="1153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40" idx="2"/>
          </p:cNvCxnSpPr>
          <p:nvPr/>
        </p:nvCxnSpPr>
        <p:spPr>
          <a:xfrm rot="5400000" flipH="1" flipV="1">
            <a:off x="3764897" y="4276948"/>
            <a:ext cx="1433154" cy="957062"/>
          </a:xfrm>
          <a:prstGeom prst="bentConnector3">
            <a:avLst>
              <a:gd name="adj1" fmla="val 7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3" r="2103"/>
          <a:stretch/>
        </p:blipFill>
        <p:spPr>
          <a:xfrm>
            <a:off x="842402" y="4360331"/>
            <a:ext cx="3253670" cy="183427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40298"/>
              </p:ext>
            </p:extLst>
          </p:nvPr>
        </p:nvGraphicFramePr>
        <p:xfrm>
          <a:off x="6254384" y="1684771"/>
          <a:ext cx="5663831" cy="2448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856">
                  <a:extLst>
                    <a:ext uri="{9D8B030D-6E8A-4147-A177-3AD203B41FA5}">
                      <a16:colId xmlns:a16="http://schemas.microsoft.com/office/drawing/2014/main" val="1057699583"/>
                    </a:ext>
                  </a:extLst>
                </a:gridCol>
                <a:gridCol w="2166881">
                  <a:extLst>
                    <a:ext uri="{9D8B030D-6E8A-4147-A177-3AD203B41FA5}">
                      <a16:colId xmlns:a16="http://schemas.microsoft.com/office/drawing/2014/main" val="2271962567"/>
                    </a:ext>
                  </a:extLst>
                </a:gridCol>
                <a:gridCol w="1979094">
                  <a:extLst>
                    <a:ext uri="{9D8B030D-6E8A-4147-A177-3AD203B41FA5}">
                      <a16:colId xmlns:a16="http://schemas.microsoft.com/office/drawing/2014/main" val="1528507289"/>
                    </a:ext>
                  </a:extLst>
                </a:gridCol>
              </a:tblGrid>
              <a:tr h="46764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Pre-processed RF data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aseline="0" dirty="0" smtClean="0"/>
                        <a:t> </a:t>
                      </a:r>
                      <a:r>
                        <a:rPr lang="en-IN" sz="1400" dirty="0" smtClean="0"/>
                        <a:t>LIDAR Data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460330"/>
                  </a:ext>
                </a:extLst>
              </a:tr>
              <a:tr h="6601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 smtClean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Power values @ 100 points x 64 directions (8 </a:t>
                      </a:r>
                      <a:r>
                        <a:rPr lang="en-IN" sz="1400" dirty="0" err="1" smtClean="0"/>
                        <a:t>Az</a:t>
                      </a:r>
                      <a:r>
                        <a:rPr lang="en-IN" sz="1400" dirty="0" smtClean="0"/>
                        <a:t> x 8 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Co-ordinates @ 35k pts of reflections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70135"/>
                  </a:ext>
                </a:extLst>
              </a:tr>
              <a:tr h="467640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Range resolution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/>
                        <a:t>0.17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10^-6 m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45430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 smtClean="0"/>
                        <a:t>Angle 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Low (~ 22.5 </a:t>
                      </a:r>
                      <a:r>
                        <a:rPr lang="en-IN" sz="1400" baseline="30000" dirty="0" smtClean="0"/>
                        <a:t>o </a:t>
                      </a:r>
                      <a:r>
                        <a:rPr lang="en-IN" sz="1400" dirty="0" smtClean="0"/>
                        <a:t>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High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943548"/>
                  </a:ext>
                </a:extLst>
              </a:tr>
              <a:tr h="334684">
                <a:tc>
                  <a:txBody>
                    <a:bodyPr/>
                    <a:lstStyle/>
                    <a:p>
                      <a:r>
                        <a:rPr lang="en-IN" sz="1400" b="1" dirty="0" smtClean="0"/>
                        <a:t> I/O Dimension </a:t>
                      </a:r>
                      <a:endParaRPr lang="en-IN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6400x1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262k </a:t>
                      </a:r>
                    </a:p>
                    <a:p>
                      <a:r>
                        <a:rPr lang="en-IN" sz="1400" dirty="0" smtClean="0"/>
                        <a:t>(voxel grid: 128x128x16)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9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50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2C5D90C-440C-45A5-93FA-5A32CE50F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3" r="2103"/>
          <a:stretch/>
        </p:blipFill>
        <p:spPr>
          <a:xfrm>
            <a:off x="9103818" y="1346455"/>
            <a:ext cx="2625756" cy="16014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4920" y="178466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ML model architecture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 flipV="1">
            <a:off x="10416696" y="2783974"/>
            <a:ext cx="5964" cy="138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708" y="3723453"/>
            <a:ext cx="10287000" cy="3000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8415" y="1688255"/>
            <a:ext cx="4199864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u="sng" dirty="0" smtClean="0"/>
              <a:t>Motivation behind used layers</a:t>
            </a:r>
            <a:r>
              <a:rPr lang="en-IN" sz="1200" b="1" u="sng" dirty="0" smtClean="0"/>
              <a:t>:</a:t>
            </a:r>
          </a:p>
          <a:p>
            <a:endParaRPr lang="en-IN" sz="12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Input dim =6400, Output </a:t>
            </a:r>
            <a:r>
              <a:rPr lang="en-IN" sz="1200" dirty="0" smtClean="0"/>
              <a:t>dim=128x128x16=2,62,000</a:t>
            </a:r>
            <a:endParaRPr lang="en-IN" sz="1200" dirty="0"/>
          </a:p>
          <a:p>
            <a:r>
              <a:rPr lang="en-IN" sz="1200" b="1" dirty="0"/>
              <a:t> </a:t>
            </a:r>
            <a:r>
              <a:rPr lang="en-IN" sz="1200" b="1" dirty="0" smtClean="0"/>
              <a:t>        </a:t>
            </a:r>
            <a:r>
              <a:rPr lang="en-IN" sz="1200" b="1" dirty="0" smtClean="0"/>
              <a:t>Ratio </a:t>
            </a:r>
            <a:r>
              <a:rPr lang="en-IN" sz="1200" b="1" dirty="0" smtClean="0"/>
              <a:t>I/O=3% </a:t>
            </a:r>
            <a:r>
              <a:rPr lang="en-IN" sz="1200" b="1" dirty="0"/>
              <a:t> </a:t>
            </a:r>
            <a:r>
              <a:rPr lang="en-IN" sz="1200" dirty="0" smtClean="0"/>
              <a:t>-&gt; Up-sampling </a:t>
            </a:r>
            <a:r>
              <a:rPr lang="en-IN" sz="1200" dirty="0" smtClean="0"/>
              <a:t>layer</a:t>
            </a:r>
          </a:p>
          <a:p>
            <a:pPr lvl="1"/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 smtClean="0"/>
              <a:t>Correlation</a:t>
            </a:r>
            <a:r>
              <a:rPr lang="en-IN" sz="1200" dirty="0" smtClean="0"/>
              <a:t> in reflections exists in </a:t>
            </a:r>
            <a:r>
              <a:rPr lang="en-IN" sz="1200" b="1" dirty="0" smtClean="0"/>
              <a:t>close </a:t>
            </a:r>
            <a:r>
              <a:rPr lang="en-IN" sz="1200" dirty="0" smtClean="0"/>
              <a:t>neighbourhood</a:t>
            </a:r>
            <a:r>
              <a:rPr lang="en-IN" sz="1200" b="1" dirty="0" smtClean="0"/>
              <a:t> </a:t>
            </a:r>
          </a:p>
          <a:p>
            <a:r>
              <a:rPr lang="en-IN" sz="1200" b="1" dirty="0" smtClean="0"/>
              <a:t>         	         </a:t>
            </a:r>
            <a:r>
              <a:rPr lang="en-IN" sz="1200" dirty="0" smtClean="0"/>
              <a:t>-&gt; CNN is used</a:t>
            </a:r>
            <a:endParaRPr lang="en-IN" sz="1200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905264" y="1460834"/>
            <a:ext cx="2429692" cy="1356244"/>
            <a:chOff x="8417511" y="1766782"/>
            <a:chExt cx="3459962" cy="336680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4"/>
            <a:srcRect l="11339" t="7494" r="15918"/>
            <a:stretch/>
          </p:blipFill>
          <p:spPr>
            <a:xfrm>
              <a:off x="9210675" y="1990938"/>
              <a:ext cx="2290026" cy="287932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 rot="1761743">
              <a:off x="8887190" y="4348053"/>
              <a:ext cx="1236895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80559" y="4452989"/>
              <a:ext cx="908215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Y (m)</a:t>
              </a:r>
              <a:endParaRPr lang="en-IN" sz="16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417511" y="2949751"/>
              <a:ext cx="702552" cy="441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39179" y="2989281"/>
              <a:ext cx="1258811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Z (m)</a:t>
              </a:r>
              <a:endParaRPr lang="en-IN" sz="1600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9207891" y="2528888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207891" y="4052117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0195251" y="4201437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 rot="20532339">
              <a:off x="10161863" y="4496156"/>
              <a:ext cx="1619004" cy="63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41476" y="4643527"/>
              <a:ext cx="1335997" cy="4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X (m)</a:t>
              </a:r>
              <a:endParaRPr lang="en-IN" sz="1600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10465366" y="2019002"/>
              <a:ext cx="994389" cy="7002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9186804" y="2009290"/>
              <a:ext cx="1281188" cy="5414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443337" y="2709851"/>
              <a:ext cx="5252" cy="15215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 rot="20233517">
              <a:off x="8743236" y="1766782"/>
              <a:ext cx="1619004" cy="573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 rot="2092562">
              <a:off x="10510524" y="1803514"/>
              <a:ext cx="1236895" cy="572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/>
            <a:srcRect l="86974" t="7494" r="4519"/>
            <a:stretch/>
          </p:blipFill>
          <p:spPr>
            <a:xfrm>
              <a:off x="11582555" y="1991336"/>
              <a:ext cx="267818" cy="2879320"/>
            </a:xfrm>
            <a:prstGeom prst="rect">
              <a:avLst/>
            </a:prstGeom>
          </p:spPr>
        </p:pic>
      </p:grpSp>
      <p:cxnSp>
        <p:nvCxnSpPr>
          <p:cNvPr id="89" name="Straight Arrow Connector 88"/>
          <p:cNvCxnSpPr/>
          <p:nvPr/>
        </p:nvCxnSpPr>
        <p:spPr>
          <a:xfrm flipH="1">
            <a:off x="2234284" y="2649586"/>
            <a:ext cx="21351" cy="111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63998" y="977711"/>
            <a:ext cx="269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From Pre-processing step: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86389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446955" y="1177450"/>
                <a:ext cx="9248753" cy="1478367"/>
              </a:xfrm>
              <a:ln>
                <a:solidFill>
                  <a:srgbClr val="FF0000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Custom Loss function</a:t>
                </a:r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: binary cross entropy with weights where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𝒘</m:t>
                        </m:r>
                      </m:e>
                      <m:sub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𝟏</m:t>
                        </m:r>
                      </m:sub>
                    </m:sSub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𝟏𝟎</m:t>
                    </m:r>
                    <m:r>
                      <a:rPr lang="en-IN" sz="1600" b="1" i="0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</m:oMath>
                </a14:m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600" b="1" i="1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 </m:t>
                    </m:r>
                    <m:sSub>
                      <m:sSubPr>
                        <m:ctrlPr>
                          <a:rPr lang="en-IN" sz="1600" b="1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</m:ctrlPr>
                      </m:sSubPr>
                      <m:e>
                        <m:r>
                          <a:rPr lang="en-IN" sz="1600" b="1" i="1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𝒘</m:t>
                        </m:r>
                      </m:e>
                      <m:sub>
                        <m:r>
                          <a:rPr lang="en-IN" sz="1600" b="1" i="1" smtClean="0">
                            <a:latin typeface="Cambria Math" panose="02040503050406030204" pitchFamily="18" charset="0"/>
                            <a:ea typeface="Malgun Gothic" panose="020B0503020000020004" pitchFamily="34" charset="-127"/>
                          </a:rPr>
                          <m:t>𝟎</m:t>
                        </m:r>
                      </m:sub>
                    </m:sSub>
                    <m:r>
                      <a:rPr lang="en-IN" sz="1600" b="1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=</m:t>
                    </m:r>
                    <m:r>
                      <a:rPr lang="en-IN" sz="1600" b="1" i="1" smtClean="0">
                        <a:latin typeface="Cambria Math" panose="02040503050406030204" pitchFamily="18" charset="0"/>
                        <a:ea typeface="Malgun Gothic" panose="020B0503020000020004" pitchFamily="34" charset="-127"/>
                      </a:rPr>
                      <m:t>𝟏</m:t>
                    </m:r>
                  </m:oMath>
                </a14:m>
                <a:r>
                  <a:rPr lang="en-IN" sz="1600" b="1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. </a:t>
                </a:r>
              </a:p>
              <a:p>
                <a:pPr lvl="1"/>
                <a:r>
                  <a:rPr lang="en-IN" sz="1600" dirty="0" smtClean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As the output voxel grid is sparse, training is skewed towards the label ‘1’. </a:t>
                </a:r>
              </a:p>
              <a:p>
                <a:pPr marL="568048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𝐿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  <a:ea typeface="Malgun Gothic" panose="020B0503020000020004" pitchFamily="34" charset="-127"/>
                        </a:rPr>
                        <m:t>=−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fPr>
                        <m:num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1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</m:ctrlPr>
                        </m:naryPr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𝑖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=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1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𝑁</m:t>
                          </m:r>
                        </m:sup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  <a:ea typeface="Malgun Gothic" panose="020B0503020000020004" pitchFamily="34" charset="-127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</m:ctrlPr>
                            </m:dPr>
                            <m:e>
                              <m:r>
                                <a:rPr lang="en-I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b="0" i="1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b="0" i="1" smtClean="0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b="0" i="1" smtClean="0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IN" sz="1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1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1600" b="0" i="0" smtClean="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)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1600">
                                      <a:latin typeface="Cambria Math" panose="02040503050406030204" pitchFamily="18" charset="0"/>
                                      <a:ea typeface="Malgun Gothic" panose="020B0503020000020004" pitchFamily="34" charset="-127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1</m:t>
                                      </m:r>
                                      <m:r>
                                        <a:rPr lang="en-IN" sz="1600" b="0" i="1" smtClean="0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−</m:t>
                                      </m:r>
                                      <m:r>
                                        <a:rPr lang="en-IN" sz="1600" i="1">
                                          <a:latin typeface="Cambria Math" panose="02040503050406030204" pitchFamily="18" charset="0"/>
                                          <a:ea typeface="Malgun Gothic" panose="020B0503020000020004" pitchFamily="34" charset="-127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IN" sz="1600" i="1">
                                              <a:latin typeface="Cambria Math" panose="02040503050406030204" pitchFamily="18" charset="0"/>
                                              <a:ea typeface="Malgun Gothic" panose="020B0503020000020004" pitchFamily="34" charset="-12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1600" i="1">
                                                  <a:latin typeface="Cambria Math" panose="02040503050406030204" pitchFamily="18" charset="0"/>
                                                  <a:ea typeface="Malgun Gothic" panose="020B0503020000020004" pitchFamily="34" charset="-12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  <a:ea typeface="Malgun Gothic" panose="020B0503020000020004" pitchFamily="34" charset="-127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1600" b="0" dirty="0" smtClean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446955" y="1177450"/>
                <a:ext cx="9248753" cy="1478367"/>
              </a:xfrm>
              <a:blipFill>
                <a:blip r:embed="rId3"/>
                <a:stretch>
                  <a:fillRect l="-1250" t="-12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179628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Training parameters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926" y="3108306"/>
            <a:ext cx="3965553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Dataset: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Total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 samples : 3400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1 : 2400 samples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Area 3: 1000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Validation samples : 350 (consisting of both the areas)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 data: 529 sample of Area </a:t>
            </a: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en-IN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2897" y="5161233"/>
            <a:ext cx="4002582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u="sng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Optimizer</a:t>
            </a: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Adam with learning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rate of 0.0005 </a:t>
            </a:r>
            <a:endParaRPr lang="en-IN" sz="1400" dirty="0" smtClean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Decay </a:t>
            </a: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rate: 0.9 every 10000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Epochs =100, batch size : 32. </a:t>
            </a:r>
          </a:p>
        </p:txBody>
      </p:sp>
      <p:grpSp>
        <p:nvGrpSpPr>
          <p:cNvPr id="6430" name="Group 6429"/>
          <p:cNvGrpSpPr/>
          <p:nvPr/>
        </p:nvGrpSpPr>
        <p:grpSpPr>
          <a:xfrm>
            <a:off x="6266353" y="3060140"/>
            <a:ext cx="3767504" cy="3462579"/>
            <a:chOff x="6788492" y="737254"/>
            <a:chExt cx="2874265" cy="4147231"/>
          </a:xfrm>
        </p:grpSpPr>
        <p:pic>
          <p:nvPicPr>
            <p:cNvPr id="6431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6432" name="Oval 6431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>
              <a:off x="7977072" y="974844"/>
              <a:ext cx="497104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RX</a:t>
              </a:r>
            </a:p>
          </p:txBody>
        </p:sp>
        <p:sp>
          <p:nvSpPr>
            <p:cNvPr id="6433" name="Oval 6432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>
              <a:off x="7411848" y="3894281"/>
              <a:ext cx="502335" cy="519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TX</a:t>
              </a:r>
            </a:p>
          </p:txBody>
        </p:sp>
      </p:grpSp>
      <p:sp>
        <p:nvSpPr>
          <p:cNvPr id="6434" name="TextBox 6433"/>
          <p:cNvSpPr txBox="1"/>
          <p:nvPr/>
        </p:nvSpPr>
        <p:spPr>
          <a:xfrm>
            <a:off x="9444273" y="4853456"/>
            <a:ext cx="1480458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Training samples</a:t>
            </a:r>
            <a:endParaRPr lang="en-IN" sz="1400" b="1" dirty="0"/>
          </a:p>
        </p:txBody>
      </p:sp>
      <p:sp>
        <p:nvSpPr>
          <p:cNvPr id="6439" name="TextBox 6438"/>
          <p:cNvSpPr txBox="1"/>
          <p:nvPr/>
        </p:nvSpPr>
        <p:spPr>
          <a:xfrm>
            <a:off x="9566131" y="3289932"/>
            <a:ext cx="1368891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Testing samples</a:t>
            </a:r>
            <a:endParaRPr lang="en-IN" sz="1400" b="1" dirty="0"/>
          </a:p>
        </p:txBody>
      </p:sp>
      <p:cxnSp>
        <p:nvCxnSpPr>
          <p:cNvPr id="6443" name="Straight Arrow Connector 6442"/>
          <p:cNvCxnSpPr>
            <a:stCxn id="6439" idx="1"/>
          </p:cNvCxnSpPr>
          <p:nvPr/>
        </p:nvCxnSpPr>
        <p:spPr>
          <a:xfrm flipH="1">
            <a:off x="8283435" y="3443821"/>
            <a:ext cx="1282696" cy="3163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7" name="Straight Arrow Connector 6446"/>
          <p:cNvCxnSpPr>
            <a:stCxn id="6434" idx="1"/>
          </p:cNvCxnSpPr>
          <p:nvPr/>
        </p:nvCxnSpPr>
        <p:spPr>
          <a:xfrm flipH="1" flipV="1">
            <a:off x="9039497" y="4937760"/>
            <a:ext cx="404776" cy="69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9" name="Straight Arrow Connector 6448"/>
          <p:cNvCxnSpPr>
            <a:stCxn id="6434" idx="1"/>
          </p:cNvCxnSpPr>
          <p:nvPr/>
        </p:nvCxnSpPr>
        <p:spPr>
          <a:xfrm flipH="1">
            <a:off x="8847909" y="5007345"/>
            <a:ext cx="596364" cy="331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374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 animBg="1"/>
      <p:bldP spid="6434" grpId="0" animBg="1"/>
      <p:bldP spid="64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92980044"/>
              </p:ext>
            </p:extLst>
          </p:nvPr>
        </p:nvGraphicFramePr>
        <p:xfrm>
          <a:off x="394275" y="696790"/>
          <a:ext cx="4932500" cy="4754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1805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400695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351247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LIDAR PCD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Predicted PCD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20226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218693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3723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09909" y="205754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Prediction vs Actual PCD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976975"/>
              </p:ext>
            </p:extLst>
          </p:nvPr>
        </p:nvGraphicFramePr>
        <p:xfrm>
          <a:off x="6210336" y="696790"/>
          <a:ext cx="4614980" cy="47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8033">
                  <a:extLst>
                    <a:ext uri="{9D8B030D-6E8A-4147-A177-3AD203B41FA5}">
                      <a16:colId xmlns:a16="http://schemas.microsoft.com/office/drawing/2014/main" val="4094037516"/>
                    </a:ext>
                  </a:extLst>
                </a:gridCol>
                <a:gridCol w="2326947">
                  <a:extLst>
                    <a:ext uri="{9D8B030D-6E8A-4147-A177-3AD203B41FA5}">
                      <a16:colId xmlns:a16="http://schemas.microsoft.com/office/drawing/2014/main" val="1811464984"/>
                    </a:ext>
                  </a:extLst>
                </a:gridCol>
              </a:tblGrid>
              <a:tr h="352323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LIDAR PCD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Predicted PCD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462634"/>
                  </a:ext>
                </a:extLst>
              </a:tr>
              <a:tr h="220901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545"/>
                  </a:ext>
                </a:extLst>
              </a:tr>
              <a:tr h="21936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3723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500898" y="5719317"/>
            <a:ext cx="6913663" cy="861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/>
              <a:t>Estimated </a:t>
            </a:r>
            <a:r>
              <a:rPr lang="en-IN" sz="2000" b="1" dirty="0" smtClean="0"/>
              <a:t>Depth Map similar to LIDAR </a:t>
            </a:r>
            <a:r>
              <a:rPr lang="en-IN" sz="2000" dirty="0" smtClean="0"/>
              <a:t>PCD.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 smtClean="0"/>
              <a:t>Change in perception </a:t>
            </a:r>
            <a:r>
              <a:rPr lang="en-IN" sz="2000" dirty="0" smtClean="0"/>
              <a:t>across locations, is nicely </a:t>
            </a:r>
            <a:r>
              <a:rPr lang="en-IN" sz="2000" b="1" dirty="0" smtClean="0"/>
              <a:t>captured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94275" y="1103621"/>
            <a:ext cx="10534826" cy="4332954"/>
            <a:chOff x="290490" y="1112330"/>
            <a:chExt cx="10534826" cy="4332954"/>
          </a:xfrm>
        </p:grpSpPr>
        <p:grpSp>
          <p:nvGrpSpPr>
            <p:cNvPr id="3" name="Group 2"/>
            <p:cNvGrpSpPr/>
            <p:nvPr/>
          </p:nvGrpSpPr>
          <p:grpSpPr>
            <a:xfrm>
              <a:off x="6402976" y="1301669"/>
              <a:ext cx="4048714" cy="3968422"/>
              <a:chOff x="6402976" y="1301668"/>
              <a:chExt cx="4700452" cy="469152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93" t="9909" r="27792" b="10993"/>
              <a:stretch/>
            </p:blipFill>
            <p:spPr>
              <a:xfrm>
                <a:off x="8957574" y="3815248"/>
                <a:ext cx="2145854" cy="217794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73" t="10067" r="26840" b="10677"/>
              <a:stretch/>
            </p:blipFill>
            <p:spPr>
              <a:xfrm>
                <a:off x="6402976" y="3815248"/>
                <a:ext cx="2246811" cy="2177943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90" t="9435" r="26738" b="10460"/>
              <a:stretch/>
            </p:blipFill>
            <p:spPr>
              <a:xfrm>
                <a:off x="8957574" y="1301669"/>
                <a:ext cx="2145854" cy="214286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85" t="9279" r="27706" b="10835"/>
              <a:stretch/>
            </p:blipFill>
            <p:spPr>
              <a:xfrm>
                <a:off x="6484492" y="1301668"/>
                <a:ext cx="2165295" cy="2142865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6124928" y="3002778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65318" y="1164040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90490" y="1112330"/>
              <a:ext cx="5040253" cy="4179993"/>
              <a:chOff x="290490" y="1112330"/>
              <a:chExt cx="5040253" cy="417999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64090" y="1304485"/>
                <a:ext cx="4499523" cy="3841225"/>
                <a:chOff x="564090" y="1304485"/>
                <a:chExt cx="4499523" cy="3841225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979" t="6580" r="27211" b="9962"/>
                <a:stretch/>
              </p:blipFill>
              <p:spPr>
                <a:xfrm>
                  <a:off x="3046640" y="1312711"/>
                  <a:ext cx="2006535" cy="1757306"/>
                </a:xfrm>
                <a:prstGeom prst="rect">
                  <a:avLst/>
                </a:prstGeom>
              </p:spPr>
            </p:pic>
            <p:grpSp>
              <p:nvGrpSpPr>
                <p:cNvPr id="2" name="Group 1"/>
                <p:cNvGrpSpPr/>
                <p:nvPr/>
              </p:nvGrpSpPr>
              <p:grpSpPr>
                <a:xfrm>
                  <a:off x="564090" y="1304485"/>
                  <a:ext cx="4499523" cy="3841225"/>
                  <a:chOff x="534593" y="1301669"/>
                  <a:chExt cx="4792182" cy="4691522"/>
                </a:xfrm>
              </p:grpSpPr>
              <p:pic>
                <p:nvPicPr>
                  <p:cNvPr id="7" name="Picture 6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706" t="10223" r="27013" b="10520"/>
                  <a:stretch/>
                </p:blipFill>
                <p:spPr>
                  <a:xfrm>
                    <a:off x="534593" y="1301669"/>
                    <a:ext cx="2231644" cy="2146304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840" t="10224" r="27965" b="10047"/>
                  <a:stretch/>
                </p:blipFill>
                <p:spPr>
                  <a:xfrm>
                    <a:off x="534593" y="3815248"/>
                    <a:ext cx="2231644" cy="2177943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446" t="10224" r="27013" b="10047"/>
                  <a:stretch/>
                </p:blipFill>
                <p:spPr>
                  <a:xfrm>
                    <a:off x="3189730" y="3831809"/>
                    <a:ext cx="2137045" cy="216138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8" name="TextBox 17"/>
              <p:cNvSpPr txBox="1"/>
              <p:nvPr/>
            </p:nvSpPr>
            <p:spPr>
              <a:xfrm>
                <a:off x="290490" y="3019049"/>
                <a:ext cx="98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 smtClean="0"/>
                  <a:t>(-16, -16, -2)</a:t>
                </a:r>
                <a:endParaRPr lang="en-IN" sz="1200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02624" y="1112330"/>
                <a:ext cx="861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 smtClean="0"/>
                  <a:t>(16, 16, 2)</a:t>
                </a:r>
                <a:endParaRPr lang="en-IN" sz="1200" b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795312" y="5015324"/>
                <a:ext cx="98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 smtClean="0"/>
                  <a:t>(-16, -16, -2)</a:t>
                </a:r>
                <a:endParaRPr lang="en-IN" sz="1200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69509" y="3202737"/>
                <a:ext cx="861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 smtClean="0"/>
                  <a:t>(16, 16, 2)</a:t>
                </a:r>
                <a:endParaRPr lang="en-IN" sz="1200" b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333527" y="5168285"/>
              <a:ext cx="989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(-16, -16, -2)</a:t>
              </a:r>
              <a:endParaRPr lang="en-IN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64082" y="3256847"/>
              <a:ext cx="861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smtClean="0"/>
                <a:t>(16, 16, 2)</a:t>
              </a:r>
              <a:endParaRPr lang="en-IN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91129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155126" y="163345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Metric for the challenge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618DE-78E8-453E-8F2E-2E56686BA8FC}"/>
              </a:ext>
            </a:extLst>
          </p:cNvPr>
          <p:cNvSpPr/>
          <p:nvPr/>
        </p:nvSpPr>
        <p:spPr bwMode="auto">
          <a:xfrm>
            <a:off x="4812145" y="2511741"/>
            <a:ext cx="1768116" cy="54180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Output: LiDAR Point Clouds 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FE774-33CD-48B5-8D09-00E4BD38AD57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 bwMode="auto">
          <a:xfrm flipV="1">
            <a:off x="4193915" y="2782644"/>
            <a:ext cx="61823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04A03B-44BF-40E9-A624-482C7BEDAA28}"/>
              </a:ext>
            </a:extLst>
          </p:cNvPr>
          <p:cNvCxnSpPr>
            <a:stCxn id="18" idx="3"/>
            <a:endCxn id="13" idx="1"/>
          </p:cNvCxnSpPr>
          <p:nvPr/>
        </p:nvCxnSpPr>
        <p:spPr>
          <a:xfrm flipV="1">
            <a:off x="2087433" y="2782645"/>
            <a:ext cx="835966" cy="920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C3B7880-CC64-40A3-8614-9C97CE7CAA6D}"/>
              </a:ext>
            </a:extLst>
          </p:cNvPr>
          <p:cNvSpPr/>
          <p:nvPr/>
        </p:nvSpPr>
        <p:spPr bwMode="auto">
          <a:xfrm>
            <a:off x="9779509" y="2485349"/>
            <a:ext cx="1801148" cy="5672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Ground Truth: LiDAR Evaluation dataset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169619-1382-43D0-B04E-79023574A68B}"/>
              </a:ext>
            </a:extLst>
          </p:cNvPr>
          <p:cNvSpPr/>
          <p:nvPr/>
        </p:nvSpPr>
        <p:spPr>
          <a:xfrm>
            <a:off x="7372040" y="2510744"/>
            <a:ext cx="1434570" cy="5418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Evaluation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7C9EDF-DE30-42B6-9E49-8F07478CCA64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 bwMode="auto">
          <a:xfrm flipH="1">
            <a:off x="8806610" y="2768950"/>
            <a:ext cx="972899" cy="126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55809F-5718-48DA-A811-2E666D8C3DCF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 bwMode="auto">
          <a:xfrm flipV="1">
            <a:off x="6580261" y="2781647"/>
            <a:ext cx="791779" cy="99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B0734-DBBF-492C-BC9E-2D098B95A74A}"/>
              </a:ext>
            </a:extLst>
          </p:cNvPr>
          <p:cNvSpPr/>
          <p:nvPr/>
        </p:nvSpPr>
        <p:spPr bwMode="auto">
          <a:xfrm>
            <a:off x="2923399" y="2392465"/>
            <a:ext cx="1270516" cy="7803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/>
            <a:r>
              <a:rPr lang="en-US" sz="1400" b="1" kern="0">
                <a:solidFill>
                  <a:prstClr val="black"/>
                </a:solidFill>
                <a:latin typeface="Calibri" panose="020F0502020204030204"/>
              </a:rPr>
              <a:t>Trained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38" y="843597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183" y="1327848"/>
            <a:ext cx="1671931" cy="109992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2FAD6-64A4-4FDB-A842-A79940D85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5260" y="1252699"/>
            <a:ext cx="1598928" cy="10857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D2D88-C30B-4D6F-BCF8-FB5E9D9DE25E}"/>
              </a:ext>
            </a:extLst>
          </p:cNvPr>
          <p:cNvSpPr/>
          <p:nvPr/>
        </p:nvSpPr>
        <p:spPr bwMode="auto">
          <a:xfrm>
            <a:off x="487985" y="2390654"/>
            <a:ext cx="1599448" cy="8023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Input Data: RF Data Evaluation Dataset</a:t>
            </a:r>
            <a:r>
              <a:rPr lang="en-US" sz="1400" b="1" kern="0" baseline="30000" dirty="0">
                <a:solidFill>
                  <a:prstClr val="black"/>
                </a:solidFill>
              </a:rPr>
              <a:t> </a:t>
            </a:r>
            <a:endParaRPr lang="en-US" sz="1400" b="1" kern="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30666" y="5206370"/>
            <a:ext cx="5721997" cy="1528952"/>
            <a:chOff x="6330666" y="5206370"/>
            <a:chExt cx="5721997" cy="15289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41D14A-4930-4CF7-9858-3CB3A2FDADE8}"/>
                </a:ext>
              </a:extLst>
            </p:cNvPr>
            <p:cNvSpPr/>
            <p:nvPr/>
          </p:nvSpPr>
          <p:spPr>
            <a:xfrm>
              <a:off x="9446089" y="5206370"/>
              <a:ext cx="2606574" cy="15289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4C63BD-3F01-4723-9B41-A553F9010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5957" y="6365860"/>
              <a:ext cx="23656" cy="240209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7539BB-728A-4016-A232-B9A16BC2D9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4773" y="5304926"/>
              <a:ext cx="169330" cy="364421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FBFB0C-EE08-41FC-B4B1-DF7F4780AAF2}"/>
                </a:ext>
              </a:extLst>
            </p:cNvPr>
            <p:cNvSpPr/>
            <p:nvPr/>
          </p:nvSpPr>
          <p:spPr>
            <a:xfrm>
              <a:off x="10847086" y="55797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820E143-C589-43C8-8D3C-CA569A28895F}"/>
                </a:ext>
              </a:extLst>
            </p:cNvPr>
            <p:cNvSpPr/>
            <p:nvPr/>
          </p:nvSpPr>
          <p:spPr>
            <a:xfrm>
              <a:off x="10412775" y="5788484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8E3416-DF05-4DFF-B7CA-6F482A696321}"/>
                </a:ext>
              </a:extLst>
            </p:cNvPr>
            <p:cNvSpPr/>
            <p:nvPr/>
          </p:nvSpPr>
          <p:spPr>
            <a:xfrm>
              <a:off x="10142234" y="6514500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23C2832-ADF4-4742-B15C-1B9862F31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0657" y="6141475"/>
              <a:ext cx="189002" cy="50172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37B09E-B3ED-4E53-A62B-8F4F84319ABD}"/>
                </a:ext>
              </a:extLst>
            </p:cNvPr>
            <p:cNvSpPr/>
            <p:nvPr/>
          </p:nvSpPr>
          <p:spPr>
            <a:xfrm>
              <a:off x="11502970" y="6110251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33A4CB-8697-4019-B724-9F6F35CD5CE1}"/>
                </a:ext>
              </a:extLst>
            </p:cNvPr>
            <p:cNvSpPr/>
            <p:nvPr/>
          </p:nvSpPr>
          <p:spPr>
            <a:xfrm>
              <a:off x="11691972" y="6060079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ED6ED-FD5B-4917-9C99-5D0A9D59DB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02459" y="6331491"/>
              <a:ext cx="27337" cy="234107"/>
            </a:xfrm>
            <a:prstGeom prst="line">
              <a:avLst/>
            </a:prstGeom>
            <a:ln w="254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3F6647-A662-4AFB-882C-5481359D661D}"/>
                </a:ext>
              </a:extLst>
            </p:cNvPr>
            <p:cNvSpPr/>
            <p:nvPr/>
          </p:nvSpPr>
          <p:spPr>
            <a:xfrm>
              <a:off x="10955458" y="648359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827960D-3808-4975-B184-147E236968FB}"/>
                </a:ext>
              </a:extLst>
            </p:cNvPr>
            <p:cNvSpPr/>
            <p:nvPr/>
          </p:nvSpPr>
          <p:spPr>
            <a:xfrm>
              <a:off x="10924773" y="62528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889378-66DC-4EBB-8338-6CE7B030B7E1}"/>
                </a:ext>
              </a:extLst>
            </p:cNvPr>
            <p:cNvSpPr/>
            <p:nvPr/>
          </p:nvSpPr>
          <p:spPr>
            <a:xfrm>
              <a:off x="9780367" y="6132519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4FFCD8-695A-4290-86AE-47C060798F76}"/>
                </a:ext>
              </a:extLst>
            </p:cNvPr>
            <p:cNvSpPr/>
            <p:nvPr/>
          </p:nvSpPr>
          <p:spPr>
            <a:xfrm>
              <a:off x="10160256" y="6293420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ADCB46-784C-46F2-9964-5508BA6ED8A9}"/>
                </a:ext>
              </a:extLst>
            </p:cNvPr>
            <p:cNvSpPr/>
            <p:nvPr/>
          </p:nvSpPr>
          <p:spPr>
            <a:xfrm>
              <a:off x="6330666" y="5206370"/>
              <a:ext cx="2606574" cy="15289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9A151B-5E04-4E98-A009-309871C1550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706" y="6217751"/>
              <a:ext cx="384484" cy="1660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FCC4D7-D433-47E2-8DAD-A8BD0823C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0661" y="6383832"/>
              <a:ext cx="33529" cy="22223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7EE7A-412A-403A-8655-677056FB5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038" y="5661716"/>
              <a:ext cx="434312" cy="2087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E06789-E9A8-46E9-9A9D-D0D3B8F5D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350" y="5310057"/>
              <a:ext cx="169330" cy="36540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AB6FC1-3FD5-4106-B137-D3C70D7C7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34" y="6148503"/>
              <a:ext cx="189002" cy="4774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03F7D49-CC67-4941-8EDA-686EC8535B47}"/>
                </a:ext>
              </a:extLst>
            </p:cNvPr>
            <p:cNvSpPr/>
            <p:nvPr/>
          </p:nvSpPr>
          <p:spPr>
            <a:xfrm>
              <a:off x="7731663" y="55797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4E8468F-8424-49E0-B5BD-FC7073F4322B}"/>
                </a:ext>
              </a:extLst>
            </p:cNvPr>
            <p:cNvSpPr/>
            <p:nvPr/>
          </p:nvSpPr>
          <p:spPr>
            <a:xfrm>
              <a:off x="7297352" y="5788484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A0188C-F9CA-449C-AD65-32FD132557D7}"/>
                </a:ext>
              </a:extLst>
            </p:cNvPr>
            <p:cNvSpPr/>
            <p:nvPr/>
          </p:nvSpPr>
          <p:spPr>
            <a:xfrm>
              <a:off x="7026811" y="6514500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1D5B04-5C43-4DAE-AB98-2FA7D43919A0}"/>
                </a:ext>
              </a:extLst>
            </p:cNvPr>
            <p:cNvSpPr/>
            <p:nvPr/>
          </p:nvSpPr>
          <p:spPr>
            <a:xfrm>
              <a:off x="8387548" y="6110251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B6B41CF-35B2-4F91-B0D9-CFFF0DB66300}"/>
                </a:ext>
              </a:extLst>
            </p:cNvPr>
            <p:cNvSpPr/>
            <p:nvPr/>
          </p:nvSpPr>
          <p:spPr>
            <a:xfrm>
              <a:off x="8576549" y="6060079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00DDA7D-9BE5-4264-9157-F94B7BB56F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7036" y="6335781"/>
              <a:ext cx="36711" cy="236468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FEBD356-08D3-46EB-942F-31B60E774C54}"/>
                </a:ext>
              </a:extLst>
            </p:cNvPr>
            <p:cNvSpPr/>
            <p:nvPr/>
          </p:nvSpPr>
          <p:spPr>
            <a:xfrm>
              <a:off x="7840035" y="648359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8AF5B56-C1A0-46F1-8F6C-9C510EF32990}"/>
                </a:ext>
              </a:extLst>
            </p:cNvPr>
            <p:cNvSpPr/>
            <p:nvPr/>
          </p:nvSpPr>
          <p:spPr>
            <a:xfrm>
              <a:off x="7809350" y="6252811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1C25C21-3016-4291-8200-B17F37F2BB32}"/>
                </a:ext>
              </a:extLst>
            </p:cNvPr>
            <p:cNvSpPr/>
            <p:nvPr/>
          </p:nvSpPr>
          <p:spPr>
            <a:xfrm>
              <a:off x="6664944" y="6132519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2A2D79-0358-41DB-A0AE-81C1594BBBED}"/>
                </a:ext>
              </a:extLst>
            </p:cNvPr>
            <p:cNvSpPr/>
            <p:nvPr/>
          </p:nvSpPr>
          <p:spPr>
            <a:xfrm>
              <a:off x="7044833" y="6293420"/>
              <a:ext cx="155373" cy="164009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1FDB520-B729-456C-8B9D-143FBEEDBE3C}"/>
                </a:ext>
              </a:extLst>
            </p:cNvPr>
            <p:cNvSpPr/>
            <p:nvPr/>
          </p:nvSpPr>
          <p:spPr>
            <a:xfrm>
              <a:off x="7900993" y="522471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C98BD23-5C1C-436F-AEC0-83862F5B6BAF}"/>
                </a:ext>
              </a:extLst>
            </p:cNvPr>
            <p:cNvSpPr/>
            <p:nvPr/>
          </p:nvSpPr>
          <p:spPr>
            <a:xfrm>
              <a:off x="11016416" y="5224712"/>
              <a:ext cx="155373" cy="16400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46F9B1-A77C-42A5-B836-86FC6D79C0C5}"/>
              </a:ext>
            </a:extLst>
          </p:cNvPr>
          <p:cNvSpPr txBox="1"/>
          <p:nvPr/>
        </p:nvSpPr>
        <p:spPr>
          <a:xfrm>
            <a:off x="420438" y="3972050"/>
            <a:ext cx="4589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Chamfer Distance </a:t>
            </a:r>
            <a:endParaRPr lang="en-US" b="1" u="sng" dirty="0" smtClean="0"/>
          </a:p>
          <a:p>
            <a:r>
              <a:rPr lang="en-US" dirty="0" smtClean="0"/>
              <a:t>measures discrepancies between </a:t>
            </a:r>
            <a:r>
              <a:rPr lang="en-US" dirty="0"/>
              <a:t>point clouds.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/>
              <p:nvPr/>
            </p:nvSpPr>
            <p:spPr>
              <a:xfrm>
                <a:off x="5154255" y="3838198"/>
                <a:ext cx="6333619" cy="8084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6F9B1-A77C-42A5-B836-86FC6D79C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55" y="3838198"/>
                <a:ext cx="6333619" cy="80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44F639EA-DAC4-42F4-A223-92E7816D05AB}"/>
              </a:ext>
            </a:extLst>
          </p:cNvPr>
          <p:cNvSpPr/>
          <p:nvPr/>
        </p:nvSpPr>
        <p:spPr>
          <a:xfrm>
            <a:off x="3494066" y="5304926"/>
            <a:ext cx="261740" cy="26174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F056058-8E90-4DB2-9E8C-30335DE88BDE}"/>
              </a:ext>
            </a:extLst>
          </p:cNvPr>
          <p:cNvSpPr/>
          <p:nvPr/>
        </p:nvSpPr>
        <p:spPr>
          <a:xfrm>
            <a:off x="3494066" y="5686599"/>
            <a:ext cx="261740" cy="2617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07507C-2B9A-41AA-A8D9-E07F5AAD2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64535" y="5327605"/>
            <a:ext cx="227048" cy="21638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97BD031-86E3-46CD-AFE7-B1BE795E3F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89162" y="5686599"/>
            <a:ext cx="233143" cy="21638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0723DC3-2B26-4CDD-BF90-E27A05F1175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7633953" y="4631161"/>
            <a:ext cx="352502" cy="575209"/>
          </a:xfrm>
          <a:prstGeom prst="line">
            <a:avLst/>
          </a:prstGeom>
          <a:ln w="508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D4DBAE-57F6-462D-8502-44A1E6E712B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445384" y="4620550"/>
            <a:ext cx="303992" cy="585820"/>
          </a:xfrm>
          <a:prstGeom prst="line">
            <a:avLst/>
          </a:prstGeom>
          <a:ln w="50800">
            <a:solidFill>
              <a:schemeClr val="accent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54027" y="5243497"/>
            <a:ext cx="130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Predicted PCD:</a:t>
            </a:r>
            <a:endParaRPr lang="en-IN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138958" y="5632526"/>
            <a:ext cx="1130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LIDAR PCD: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78257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  <p:bldP spid="18" grpId="0" animBg="1"/>
      <p:bldP spid="53" grpId="0"/>
      <p:bldP spid="54" grpId="0" animBg="1"/>
      <p:bldP spid="62" grpId="0" animBg="1"/>
      <p:bldP spid="63" grpId="0" animBg="1"/>
      <p:bldP spid="68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21266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Evaluation : Error Analysis on Testing </a:t>
            </a:r>
            <a:r>
              <a:rPr lang="en-IN" sz="2400" b="1" dirty="0">
                <a:solidFill>
                  <a:prstClr val="white"/>
                </a:solidFill>
                <a:latin typeface="맑은 고딕"/>
              </a:rPr>
              <a:t>D</a:t>
            </a: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ata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AB62561-8FAB-4E54-8E16-9D39BEA14A9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8456199" y="1134036"/>
            <a:ext cx="3534205" cy="247433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FFB7E-0AA6-45D5-8ADF-63FD85EC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06" y="3894536"/>
            <a:ext cx="3385298" cy="239330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440919" y="921981"/>
            <a:ext cx="3797534" cy="2871054"/>
            <a:chOff x="4440919" y="921981"/>
            <a:chExt cx="3797534" cy="2871054"/>
          </a:xfrm>
        </p:grpSpPr>
        <p:pic>
          <p:nvPicPr>
            <p:cNvPr id="6" name="Content Placeholder 6">
              <a:extLst>
                <a:ext uri="{FF2B5EF4-FFF2-40B4-BE49-F238E27FC236}">
                  <a16:creationId xmlns:a16="http://schemas.microsoft.com/office/drawing/2014/main" id="{1BD03633-2FC1-4ED0-AB52-BB3976B4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0919" y="921981"/>
              <a:ext cx="3797534" cy="284815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440919" y="3423703"/>
              <a:ext cx="470263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b="1" dirty="0" err="1" smtClean="0"/>
                <a:t>Tx</a:t>
              </a:r>
              <a:endParaRPr lang="en-IN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5326" y="817081"/>
            <a:ext cx="3875791" cy="2988443"/>
            <a:chOff x="275326" y="817081"/>
            <a:chExt cx="3875791" cy="2988443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C55D0ACE-7AC2-44D2-8FFD-19A35706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326" y="817081"/>
              <a:ext cx="3875791" cy="29068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5326" y="3436192"/>
              <a:ext cx="470263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b="1" dirty="0" err="1" smtClean="0"/>
                <a:t>Tx</a:t>
              </a:r>
              <a:endParaRPr lang="en-IN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472739" y="4113661"/>
                <a:ext cx="4786135" cy="1580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600" b="1" u="sng" dirty="0" smtClean="0"/>
                  <a:t>Chamfer distance for Testing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/>
                  <a:t>Average </a:t>
                </a:r>
                <a:r>
                  <a:rPr lang="en-IN" sz="1600" b="1" dirty="0" smtClean="0">
                    <a:solidFill>
                      <a:srgbClr val="FF0000"/>
                    </a:solidFill>
                  </a:rPr>
                  <a:t>chamfer distance = </a:t>
                </a:r>
                <a14:m>
                  <m:oMath xmlns:m="http://schemas.openxmlformats.org/officeDocument/2006/math">
                    <m:r>
                      <a:rPr lang="en-I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dirty="0" smtClean="0"/>
                  <a:t> which is </a:t>
                </a:r>
                <a:r>
                  <a:rPr lang="en-IN" sz="1600" b="1" dirty="0" smtClean="0">
                    <a:solidFill>
                      <a:srgbClr val="FF0000"/>
                    </a:solidFill>
                  </a:rPr>
                  <a:t>good</a:t>
                </a:r>
                <a:r>
                  <a:rPr lang="en-IN" sz="1600" dirty="0" smtClean="0"/>
                  <a:t> for the </a:t>
                </a:r>
                <a:r>
                  <a:rPr lang="en-IN" sz="1600" dirty="0" smtClean="0"/>
                  <a:t>room of </a:t>
                </a:r>
                <a:r>
                  <a:rPr lang="en-IN" sz="1600" dirty="0" smtClean="0"/>
                  <a:t>size   ̴16 m x 16 m x 4 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600" dirty="0" smtClean="0"/>
                  <a:t>Average </a:t>
                </a:r>
                <a:r>
                  <a:rPr lang="en-IN" sz="1600" b="1" dirty="0" smtClean="0">
                    <a:solidFill>
                      <a:srgbClr val="FF0000"/>
                    </a:solidFill>
                  </a:rPr>
                  <a:t>Chamfer distance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600" dirty="0" smtClean="0"/>
                  <a:t> for the samples which are closer to the </a:t>
                </a:r>
                <a:r>
                  <a:rPr lang="en-IN" sz="1600" dirty="0" err="1" smtClean="0"/>
                  <a:t>Tx</a:t>
                </a:r>
                <a:r>
                  <a:rPr lang="en-IN" sz="1600" dirty="0" smtClean="0"/>
                  <a:t>.</a:t>
                </a:r>
                <a:endParaRPr lang="en-IN" sz="1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9" y="4113661"/>
                <a:ext cx="4786135" cy="1580817"/>
              </a:xfrm>
              <a:prstGeom prst="rect">
                <a:avLst/>
              </a:prstGeom>
              <a:blipFill>
                <a:blip r:embed="rId6"/>
                <a:stretch>
                  <a:fillRect l="-635" t="-766" r="-254" b="-383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2738" y="5920616"/>
                <a:ext cx="4786135" cy="7482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400" b="1" u="sng" dirty="0" smtClean="0"/>
                  <a:t>Chamfer distance for Training 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 smtClean="0"/>
                  <a:t>Average </a:t>
                </a:r>
                <a:r>
                  <a:rPr lang="en-IN" sz="1400" b="1" dirty="0" smtClean="0">
                    <a:solidFill>
                      <a:srgbClr val="FF0000"/>
                    </a:solidFill>
                  </a:rPr>
                  <a:t>chamfer distance = </a:t>
                </a:r>
                <a14:m>
                  <m:oMath xmlns:m="http://schemas.openxmlformats.org/officeDocument/2006/math"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400" dirty="0" smtClean="0"/>
                  <a:t> for voxel-size=0.25 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 smtClean="0"/>
                  <a:t>Average </a:t>
                </a:r>
                <a:r>
                  <a:rPr lang="en-IN" sz="1400" b="1" dirty="0" smtClean="0">
                    <a:solidFill>
                      <a:srgbClr val="FF0000"/>
                    </a:solidFill>
                  </a:rPr>
                  <a:t>Chamfer distance = 2.2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sz="1400" dirty="0" smtClean="0"/>
                  <a:t> for voxel-size=0.5 m</a:t>
                </a:r>
                <a:endParaRPr lang="en-IN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738" y="5920616"/>
                <a:ext cx="4786135" cy="748282"/>
              </a:xfrm>
              <a:prstGeom prst="rect">
                <a:avLst/>
              </a:prstGeom>
              <a:blipFill>
                <a:blip r:embed="rId7"/>
                <a:stretch>
                  <a:fillRect l="-254" t="-800" b="-72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863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0" y="212660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noProof="0" dirty="0" smtClean="0">
                <a:solidFill>
                  <a:prstClr val="white"/>
                </a:solidFill>
                <a:latin typeface="맑은 고딕"/>
              </a:rPr>
              <a:t>Conclusion and Future work..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743135" y="4932721"/>
            <a:ext cx="1662284" cy="996169"/>
          </a:xfrm>
          <a:prstGeom prst="rect">
            <a:avLst/>
          </a:prstGeom>
        </p:spPr>
        <p:txBody>
          <a:bodyPr vert="horz" lIns="0" tIns="39832" rIns="79659" bIns="39832" rtlCol="0">
            <a:no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IN" sz="2400" b="1" dirty="0" smtClean="0"/>
              <a:t>Thank you</a:t>
            </a:r>
            <a:r>
              <a:rPr lang="en-IN" sz="2400" b="1" dirty="0" smtClean="0"/>
              <a:t>.</a:t>
            </a:r>
            <a:endParaRPr lang="en-IN" sz="2400" b="1" dirty="0"/>
          </a:p>
          <a:p>
            <a:pPr marL="0" indent="0">
              <a:buNone/>
            </a:pPr>
            <a:r>
              <a:rPr lang="en-IN" sz="2400" b="1" dirty="0"/>
              <a:t>Questions </a:t>
            </a:r>
            <a:r>
              <a:rPr lang="en-IN" sz="2400" b="1" dirty="0" smtClean="0"/>
              <a:t>?</a:t>
            </a:r>
            <a:endParaRPr lang="en-IN" sz="2400" b="1" dirty="0" smtClean="0"/>
          </a:p>
          <a:p>
            <a:endParaRPr lang="en-IN" sz="2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688219" y="6320215"/>
            <a:ext cx="7957103" cy="391886"/>
          </a:xfrm>
          <a:prstGeom prst="rect">
            <a:avLst/>
          </a:prstGeom>
        </p:spPr>
        <p:txBody>
          <a:bodyPr vert="horz" lIns="0" tIns="39832" rIns="79659" bIns="39832" rtlCol="0">
            <a:no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IN" sz="1800" b="1" i="1" dirty="0" smtClean="0"/>
              <a:t>We thank the NIST, USA and ITU challenge team for providing </a:t>
            </a:r>
            <a:r>
              <a:rPr lang="en-IN" sz="1800" b="1" i="1" dirty="0" smtClean="0"/>
              <a:t>exciting  proble</a:t>
            </a:r>
            <a:r>
              <a:rPr lang="en-IN" sz="1800" b="1" i="1" dirty="0" smtClean="0"/>
              <a:t>m.</a:t>
            </a:r>
            <a:endParaRPr lang="en-IN" sz="1800" b="1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302852" y="946361"/>
                <a:ext cx="8727839" cy="165904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IN" sz="2000" b="1" u="sng" dirty="0"/>
                  <a:t>Observations</a:t>
                </a:r>
                <a:r>
                  <a:rPr lang="en-IN" u="sng" dirty="0" smtClean="0"/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/>
                  <a:t>Estimated </a:t>
                </a:r>
                <a:r>
                  <a:rPr lang="en-IN" b="1" dirty="0"/>
                  <a:t>Depth Map similar to LIDAR </a:t>
                </a:r>
                <a:r>
                  <a:rPr lang="en-IN" dirty="0"/>
                  <a:t>PCD.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dirty="0"/>
                  <a:t>Change in perception </a:t>
                </a:r>
                <a:r>
                  <a:rPr lang="en-IN" dirty="0"/>
                  <a:t>across locations, is nicely </a:t>
                </a:r>
                <a:r>
                  <a:rPr lang="en-IN" b="1" dirty="0"/>
                  <a:t>captured</a:t>
                </a:r>
                <a:r>
                  <a:rPr lang="en-IN" dirty="0" smtClean="0"/>
                  <a:t>.</a:t>
                </a:r>
                <a:endParaRPr lang="en-IN" u="sng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 smtClean="0">
                    <a:solidFill>
                      <a:schemeClr val="tx1"/>
                    </a:solidFill>
                  </a:rPr>
                  <a:t>Average </a:t>
                </a:r>
                <a:r>
                  <a:rPr lang="en-IN" b="1" dirty="0">
                    <a:solidFill>
                      <a:schemeClr val="tx1"/>
                    </a:solidFill>
                  </a:rPr>
                  <a:t>chamfer distance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which is </a:t>
                </a:r>
                <a:r>
                  <a:rPr lang="en-IN" b="1" dirty="0">
                    <a:solidFill>
                      <a:schemeClr val="tx1"/>
                    </a:solidFill>
                  </a:rPr>
                  <a:t>good</a:t>
                </a:r>
                <a:r>
                  <a:rPr lang="en-IN" dirty="0">
                    <a:solidFill>
                      <a:schemeClr val="tx1"/>
                    </a:solidFill>
                  </a:rPr>
                  <a:t> for the room of size   ̴16 m x 16 m x 4 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tx1"/>
                    </a:solidFill>
                  </a:rPr>
                  <a:t>Average </a:t>
                </a:r>
                <a:r>
                  <a:rPr lang="en-IN" b="1" dirty="0">
                    <a:solidFill>
                      <a:schemeClr val="tx1"/>
                    </a:solidFill>
                  </a:rPr>
                  <a:t>Chamfer distance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I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for the samples which are closer to the </a:t>
                </a:r>
                <a:r>
                  <a:rPr lang="en-IN" dirty="0" err="1">
                    <a:solidFill>
                      <a:schemeClr val="tx1"/>
                    </a:solidFill>
                  </a:rPr>
                  <a:t>Tx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52" y="946361"/>
                <a:ext cx="8727839" cy="1659044"/>
              </a:xfrm>
              <a:prstGeom prst="rect">
                <a:avLst/>
              </a:prstGeom>
              <a:blipFill>
                <a:blip r:embed="rId2"/>
                <a:stretch>
                  <a:fillRect l="-698" t="-1460" r="-349" b="-47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302852" y="3162098"/>
            <a:ext cx="5873804" cy="150810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sz="2000" b="1" u="sng" dirty="0" smtClean="0"/>
              <a:t>Future </a:t>
            </a:r>
            <a:r>
              <a:rPr lang="en-IN" sz="2000" b="1" u="sng" dirty="0"/>
              <a:t>Work </a:t>
            </a:r>
            <a:r>
              <a:rPr lang="en-IN" u="sng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Using </a:t>
            </a:r>
            <a:r>
              <a:rPr lang="en-IN" dirty="0"/>
              <a:t>Multi-path components instead of CIR as </a:t>
            </a:r>
            <a:r>
              <a:rPr lang="en-IN" dirty="0" smtClean="0"/>
              <a:t>input.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Global </a:t>
            </a:r>
            <a:r>
              <a:rPr lang="en-IN" dirty="0"/>
              <a:t>training inclusive of all the locations 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Experiment </a:t>
            </a:r>
            <a:r>
              <a:rPr lang="en-IN" dirty="0"/>
              <a:t>with the Voxel grid </a:t>
            </a:r>
            <a:r>
              <a:rPr lang="en-IN" dirty="0" smtClean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Train </a:t>
            </a:r>
            <a:r>
              <a:rPr lang="en-IN" dirty="0"/>
              <a:t>using </a:t>
            </a:r>
            <a:r>
              <a:rPr lang="en-IN" dirty="0" err="1"/>
              <a:t>Tx</a:t>
            </a:r>
            <a:r>
              <a:rPr lang="en-IN" dirty="0"/>
              <a:t> perspective along with Rx perspective </a:t>
            </a:r>
          </a:p>
        </p:txBody>
      </p:sp>
    </p:spTree>
    <p:extLst>
      <p:ext uri="{BB962C8B-B14F-4D97-AF65-F5344CB8AC3E}">
        <p14:creationId xmlns:p14="http://schemas.microsoft.com/office/powerpoint/2010/main" val="2190798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Motivation : Communication waves to create Digital world 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9B814A-69CD-4C5D-96B2-1029E4604E03}"/>
              </a:ext>
            </a:extLst>
          </p:cNvPr>
          <p:cNvSpPr/>
          <p:nvPr/>
        </p:nvSpPr>
        <p:spPr>
          <a:xfrm>
            <a:off x="8952330" y="941007"/>
            <a:ext cx="2818186" cy="3806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8EE85B6-A52F-4523-A383-5506EF476596}"/>
              </a:ext>
            </a:extLst>
          </p:cNvPr>
          <p:cNvSpPr/>
          <p:nvPr/>
        </p:nvSpPr>
        <p:spPr>
          <a:xfrm>
            <a:off x="6220495" y="942357"/>
            <a:ext cx="2731834" cy="38060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071E46-BEE6-4394-A90C-9E7986ABBB7B}"/>
              </a:ext>
            </a:extLst>
          </p:cNvPr>
          <p:cNvSpPr/>
          <p:nvPr/>
        </p:nvSpPr>
        <p:spPr>
          <a:xfrm>
            <a:off x="6220496" y="952516"/>
            <a:ext cx="5550020" cy="380608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D3C7A-B113-44F6-B2AE-0810F399863D}"/>
              </a:ext>
            </a:extLst>
          </p:cNvPr>
          <p:cNvSpPr txBox="1"/>
          <p:nvPr/>
        </p:nvSpPr>
        <p:spPr>
          <a:xfrm>
            <a:off x="6651041" y="935949"/>
            <a:ext cx="1870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Physical world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DDC82B-09A9-4897-B01B-C5F3AFC8AC75}"/>
              </a:ext>
            </a:extLst>
          </p:cNvPr>
          <p:cNvSpPr txBox="1"/>
          <p:nvPr/>
        </p:nvSpPr>
        <p:spPr>
          <a:xfrm>
            <a:off x="9508356" y="937287"/>
            <a:ext cx="1706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Digital world </a:t>
            </a:r>
          </a:p>
        </p:txBody>
      </p:sp>
      <p:pic>
        <p:nvPicPr>
          <p:cNvPr id="77" name="Picture 5" descr="IMG_1811.JPG">
            <a:extLst>
              <a:ext uri="{FF2B5EF4-FFF2-40B4-BE49-F238E27FC236}">
                <a16:creationId xmlns:a16="http://schemas.microsoft.com/office/drawing/2014/main" id="{2F0496DF-1725-4861-AB5E-E02ECAA4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29" y="2154027"/>
            <a:ext cx="1870742" cy="1403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8" name="Picture 7">
            <a:extLst>
              <a:ext uri="{FF2B5EF4-FFF2-40B4-BE49-F238E27FC236}">
                <a16:creationId xmlns:a16="http://schemas.microsoft.com/office/drawing/2014/main" id="{8E50594B-6CD2-455C-94F3-5FEADE94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995" y="2219824"/>
            <a:ext cx="1897689" cy="1248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9" name="Arrow: Right 16">
            <a:extLst>
              <a:ext uri="{FF2B5EF4-FFF2-40B4-BE49-F238E27FC236}">
                <a16:creationId xmlns:a16="http://schemas.microsoft.com/office/drawing/2014/main" id="{6CAB9A57-CFDB-4C6C-9BB6-2B029B04F77B}"/>
              </a:ext>
            </a:extLst>
          </p:cNvPr>
          <p:cNvSpPr/>
          <p:nvPr/>
        </p:nvSpPr>
        <p:spPr>
          <a:xfrm>
            <a:off x="8415443" y="2393027"/>
            <a:ext cx="1192385" cy="431918"/>
          </a:xfrm>
          <a:prstGeom prst="rightArrow">
            <a:avLst/>
          </a:prstGeom>
          <a:ln w="254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ISAC + AI/ML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B1846F-8B4C-4390-B1CD-FBD6B504190A}"/>
              </a:ext>
            </a:extLst>
          </p:cNvPr>
          <p:cNvSpPr/>
          <p:nvPr/>
        </p:nvSpPr>
        <p:spPr>
          <a:xfrm>
            <a:off x="246621" y="926139"/>
            <a:ext cx="5212035" cy="4032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B2C57F-3191-4AD3-B9E1-E39739F62BD9}"/>
              </a:ext>
            </a:extLst>
          </p:cNvPr>
          <p:cNvSpPr txBox="1"/>
          <p:nvPr/>
        </p:nvSpPr>
        <p:spPr>
          <a:xfrm>
            <a:off x="821660" y="970164"/>
            <a:ext cx="51930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smtClean="0"/>
              <a:t>Integrated Sensing &amp; communications </a:t>
            </a:r>
            <a:endParaRPr lang="en-US" sz="2000" b="1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7789A14-95FB-41EA-8E22-A05E3BCBC30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269" y="3638624"/>
            <a:ext cx="820373" cy="82204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AAA1DD0-98B8-47BC-BF17-BACCAC31E4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634" y="3061336"/>
            <a:ext cx="820373" cy="822048"/>
          </a:xfrm>
          <a:prstGeom prst="rect">
            <a:avLst/>
          </a:prstGeom>
        </p:spPr>
      </p:pic>
      <p:cxnSp>
        <p:nvCxnSpPr>
          <p:cNvPr id="84" name="直接箭头连接符 13">
            <a:extLst>
              <a:ext uri="{FF2B5EF4-FFF2-40B4-BE49-F238E27FC236}">
                <a16:creationId xmlns:a16="http://schemas.microsoft.com/office/drawing/2014/main" id="{4F9F89A8-3924-4D15-9E69-00FB7E0F9096}"/>
              </a:ext>
            </a:extLst>
          </p:cNvPr>
          <p:cNvCxnSpPr/>
          <p:nvPr/>
        </p:nvCxnSpPr>
        <p:spPr bwMode="auto">
          <a:xfrm>
            <a:off x="3236907" y="3192573"/>
            <a:ext cx="980839" cy="37024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44" descr="Woman with ribbon on hair">
            <a:extLst>
              <a:ext uri="{FF2B5EF4-FFF2-40B4-BE49-F238E27FC236}">
                <a16:creationId xmlns:a16="http://schemas.microsoft.com/office/drawing/2014/main" id="{2B6FBC01-D0CF-4B5B-B3FF-6515D57B1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0293" y="1602976"/>
            <a:ext cx="896977" cy="1699917"/>
          </a:xfrm>
          <a:prstGeom prst="rect">
            <a:avLst/>
          </a:prstGeom>
        </p:spPr>
      </p:pic>
      <p:cxnSp>
        <p:nvCxnSpPr>
          <p:cNvPr id="86" name="直接箭头连接符 10">
            <a:extLst>
              <a:ext uri="{FF2B5EF4-FFF2-40B4-BE49-F238E27FC236}">
                <a16:creationId xmlns:a16="http://schemas.microsoft.com/office/drawing/2014/main" id="{8D14A9E6-775C-4E3D-A48E-31CB9F7D1D3E}"/>
              </a:ext>
            </a:extLst>
          </p:cNvPr>
          <p:cNvCxnSpPr/>
          <p:nvPr/>
        </p:nvCxnSpPr>
        <p:spPr bwMode="auto">
          <a:xfrm flipV="1">
            <a:off x="1627215" y="3712088"/>
            <a:ext cx="2420780" cy="386495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143C1E60-773A-4249-AB31-D999BD3BB7A4}"/>
              </a:ext>
            </a:extLst>
          </p:cNvPr>
          <p:cNvCxnSpPr/>
          <p:nvPr/>
        </p:nvCxnSpPr>
        <p:spPr bwMode="auto">
          <a:xfrm flipV="1">
            <a:off x="1330793" y="3261065"/>
            <a:ext cx="932763" cy="47945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63178C8-6BCF-40CE-9443-D31E205A19DA}"/>
              </a:ext>
            </a:extLst>
          </p:cNvPr>
          <p:cNvSpPr txBox="1"/>
          <p:nvPr/>
        </p:nvSpPr>
        <p:spPr>
          <a:xfrm>
            <a:off x="246621" y="4573930"/>
            <a:ext cx="521203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/>
              <a:t>Inference using RF communication signal</a:t>
            </a:r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46621" y="5230797"/>
            <a:ext cx="524465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Reuse </a:t>
            </a:r>
            <a:r>
              <a:rPr lang="en-US" b="1" dirty="0" smtClean="0"/>
              <a:t>spectrum</a:t>
            </a:r>
            <a:r>
              <a:rPr lang="en-US" dirty="0" smtClean="0"/>
              <a:t>, </a:t>
            </a:r>
            <a:r>
              <a:rPr lang="en-US" b="1" dirty="0" smtClean="0"/>
              <a:t>devices and protocols to perform both communication and sensing.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220495" y="5245447"/>
            <a:ext cx="572159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/>
              <a:t>Extra processing </a:t>
            </a:r>
            <a:r>
              <a:rPr lang="en-US" dirty="0" smtClean="0"/>
              <a:t>required to acquire multi-dimensional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806242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5" grpId="0"/>
      <p:bldP spid="76" grpId="0"/>
      <p:bldP spid="79" grpId="0" animBg="1"/>
      <p:bldP spid="1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Problem statement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7211" y="5918853"/>
            <a:ext cx="10476074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Challenge</a:t>
            </a:r>
            <a:r>
              <a:rPr lang="en-US" sz="2400" dirty="0" smtClean="0"/>
              <a:t> : Estimate the depth map of the environment at each receiver position, using mm-wave signals + ML.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8CF268-06F5-4B22-82BB-58F265F2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10" y="3318535"/>
            <a:ext cx="1918731" cy="1439049"/>
          </a:xfrm>
          <a:prstGeom prst="rect">
            <a:avLst/>
          </a:prstGeom>
          <a:solidFill>
            <a:schemeClr val="accent4"/>
          </a:solidFill>
          <a:ln w="28575">
            <a:solidFill>
              <a:srgbClr val="FFC000"/>
            </a:solidFill>
          </a:ln>
        </p:spPr>
      </p:pic>
      <p:grpSp>
        <p:nvGrpSpPr>
          <p:cNvPr id="2" name="Group 1"/>
          <p:cNvGrpSpPr/>
          <p:nvPr/>
        </p:nvGrpSpPr>
        <p:grpSpPr>
          <a:xfrm rot="5400000">
            <a:off x="4524617" y="120602"/>
            <a:ext cx="2032375" cy="3324098"/>
            <a:chOff x="6788492" y="737254"/>
            <a:chExt cx="2874265" cy="4147231"/>
          </a:xfrm>
        </p:grpSpPr>
        <p:pic>
          <p:nvPicPr>
            <p:cNvPr id="36" name="Picture 8" descr="New_map_TX1_ITU_Challenge.png">
              <a:extLst>
                <a:ext uri="{FF2B5EF4-FFF2-40B4-BE49-F238E27FC236}">
                  <a16:creationId xmlns:a16="http://schemas.microsoft.com/office/drawing/2014/main" id="{2019B492-1016-4D9F-B030-C670AE2B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492" y="737254"/>
              <a:ext cx="2874265" cy="4147231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771EF5-A1D6-487E-897B-EA7DDFB4AE59}"/>
                </a:ext>
              </a:extLst>
            </p:cNvPr>
            <p:cNvSpPr/>
            <p:nvPr/>
          </p:nvSpPr>
          <p:spPr>
            <a:xfrm rot="16200000">
              <a:off x="7937437" y="1010571"/>
              <a:ext cx="576375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RX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CC8BE3-30A6-4C30-8730-59573604D6DA}"/>
                </a:ext>
              </a:extLst>
            </p:cNvPr>
            <p:cNvSpPr/>
            <p:nvPr/>
          </p:nvSpPr>
          <p:spPr>
            <a:xfrm rot="16200000">
              <a:off x="7371796" y="3930007"/>
              <a:ext cx="582440" cy="4480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TX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229936" y="1015502"/>
            <a:ext cx="268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One fixed transmitter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756161" y="1624232"/>
            <a:ext cx="2590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One moving receiver</a:t>
            </a:r>
            <a:endParaRPr lang="en-US" dirty="0"/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178772" y="2821051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ML Model</a:t>
            </a:r>
            <a:r>
              <a:rPr lang="en-IN" sz="1800" dirty="0" smtClean="0"/>
              <a:t> :</a:t>
            </a:r>
          </a:p>
          <a:p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63973" y="3478344"/>
            <a:ext cx="8267148" cy="2295745"/>
            <a:chOff x="1963973" y="3478344"/>
            <a:chExt cx="8267148" cy="2295745"/>
          </a:xfrm>
        </p:grpSpPr>
        <p:grpSp>
          <p:nvGrpSpPr>
            <p:cNvPr id="49" name="Group 48"/>
            <p:cNvGrpSpPr/>
            <p:nvPr/>
          </p:nvGrpSpPr>
          <p:grpSpPr>
            <a:xfrm>
              <a:off x="3619855" y="3478344"/>
              <a:ext cx="6596707" cy="2295745"/>
              <a:chOff x="3062509" y="2848053"/>
              <a:chExt cx="6651476" cy="2295745"/>
            </a:xfrm>
            <a:noFill/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E4FE774-33CD-48B5-8D09-00E4BD38AD57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 bwMode="auto">
              <a:xfrm>
                <a:off x="6183607" y="4667045"/>
                <a:ext cx="1762262" cy="24244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804A03B-44BF-40E9-A624-482C7BEDAA28}"/>
                  </a:ext>
                </a:extLst>
              </p:cNvPr>
              <p:cNvCxnSpPr>
                <a:stCxn id="41" idx="3"/>
                <a:endCxn id="32" idx="1"/>
              </p:cNvCxnSpPr>
              <p:nvPr/>
            </p:nvCxnSpPr>
            <p:spPr>
              <a:xfrm>
                <a:off x="3062509" y="4667045"/>
                <a:ext cx="1575465" cy="0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8B0734-DBBF-492C-BC9E-2D098B95A74A}"/>
                  </a:ext>
                </a:extLst>
              </p:cNvPr>
              <p:cNvSpPr/>
              <p:nvPr/>
            </p:nvSpPr>
            <p:spPr bwMode="auto">
              <a:xfrm>
                <a:off x="4637974" y="4190291"/>
                <a:ext cx="1545633" cy="9535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lIns="91440" rIns="91440" rtlCol="0" anchor="ctr"/>
              <a:lstStyle/>
              <a:p>
                <a:pPr algn="ctr" defTabSz="457200"/>
                <a:r>
                  <a:rPr lang="en-US" sz="1600" b="1" kern="0" dirty="0">
                    <a:solidFill>
                      <a:prstClr val="black"/>
                    </a:solidFill>
                    <a:latin typeface="Calibri" panose="020F0502020204030204"/>
                  </a:rPr>
                  <a:t>Trained Model</a:t>
                </a:r>
              </a:p>
            </p:txBody>
          </p:sp>
          <p:pic>
            <p:nvPicPr>
              <p:cNvPr id="34" name="Picture 7">
                <a:extLst>
                  <a:ext uri="{FF2B5EF4-FFF2-40B4-BE49-F238E27FC236}">
                    <a16:creationId xmlns:a16="http://schemas.microsoft.com/office/drawing/2014/main" id="{6F897232-C5CE-4910-A305-0AC692800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5254" y="2848053"/>
                <a:ext cx="1918731" cy="1262288"/>
              </a:xfrm>
              <a:prstGeom prst="rect">
                <a:avLst/>
              </a:prstGeom>
              <a:grpFill/>
              <a:ln w="38100" cap="sq">
                <a:noFill/>
                <a:prstDash val="solid"/>
                <a:miter lim="800000"/>
              </a:ln>
              <a:effectLst/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00A6A6-B2B1-4F15-9FD1-7A74E6AC831C}"/>
                </a:ext>
              </a:extLst>
            </p:cNvPr>
            <p:cNvSpPr/>
            <p:nvPr/>
          </p:nvSpPr>
          <p:spPr bwMode="auto">
            <a:xfrm>
              <a:off x="1963973" y="4884993"/>
              <a:ext cx="1655882" cy="8246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68580" rIns="68580" rtlCol="0" anchor="ctr"/>
            <a:lstStyle/>
            <a:p>
              <a:pPr algn="ctr" defTabSz="914400"/>
              <a:r>
                <a:rPr lang="en-US" sz="1400" b="1" kern="0" dirty="0">
                  <a:solidFill>
                    <a:prstClr val="black"/>
                  </a:solidFill>
                </a:rPr>
                <a:t>Input Data</a:t>
              </a:r>
              <a:r>
                <a:rPr lang="en-US" sz="1400" b="1" kern="0" dirty="0" smtClean="0">
                  <a:solidFill>
                    <a:prstClr val="black"/>
                  </a:solidFill>
                </a:rPr>
                <a:t>:</a:t>
              </a:r>
            </a:p>
            <a:p>
              <a:pPr algn="ctr" defTabSz="914400"/>
              <a:r>
                <a:rPr lang="en-US" sz="1400" b="1" kern="0" dirty="0" smtClean="0">
                  <a:solidFill>
                    <a:prstClr val="black"/>
                  </a:solidFill>
                </a:rPr>
                <a:t> </a:t>
              </a:r>
              <a:r>
                <a:rPr lang="en-US" sz="1400" b="1" kern="0" dirty="0">
                  <a:solidFill>
                    <a:prstClr val="black"/>
                  </a:solidFill>
                </a:rPr>
                <a:t>Training RF Dataset</a:t>
              </a:r>
              <a:endParaRPr lang="en-US" sz="1400" b="1" kern="0" baseline="30000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3618DE-78E8-453E-8F2E-2E56686BA8FC}"/>
                </a:ext>
              </a:extLst>
            </p:cNvPr>
            <p:cNvSpPr/>
            <p:nvPr/>
          </p:nvSpPr>
          <p:spPr bwMode="auto">
            <a:xfrm>
              <a:off x="8463005" y="4949806"/>
              <a:ext cx="1768116" cy="628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rIns="91440" rtlCol="0" anchor="ctr"/>
            <a:lstStyle/>
            <a:p>
              <a:pPr algn="ctr" defTabSz="457200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Calibri" panose="020F0502020204030204"/>
                </a:rPr>
                <a:t>Output: LiDAR Point Clouds </a:t>
              </a:r>
              <a:endParaRPr kumimoji="0" lang="en-US" sz="1400" b="1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8" name="Curved Connector 7"/>
          <p:cNvCxnSpPr/>
          <p:nvPr/>
        </p:nvCxnSpPr>
        <p:spPr>
          <a:xfrm rot="10800000">
            <a:off x="6439093" y="1384835"/>
            <a:ext cx="317070" cy="239399"/>
          </a:xfrm>
          <a:prstGeom prst="curvedConnector3">
            <a:avLst>
              <a:gd name="adj1" fmla="val 6114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0800000" flipV="1">
            <a:off x="6439094" y="1964697"/>
            <a:ext cx="365115" cy="185547"/>
          </a:xfrm>
          <a:prstGeom prst="curvedConnector3">
            <a:avLst>
              <a:gd name="adj1" fmla="val 3723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32498" y="2993514"/>
            <a:ext cx="20022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00" b="1" dirty="0" smtClean="0"/>
              <a:t>Channel </a:t>
            </a:r>
            <a:r>
              <a:rPr lang="en-IN" sz="1300" b="1" dirty="0"/>
              <a:t>Impulse </a:t>
            </a:r>
            <a:r>
              <a:rPr lang="en-IN" sz="1300" b="1" dirty="0" smtClean="0"/>
              <a:t>response</a:t>
            </a:r>
            <a:endParaRPr lang="en-IN" sz="1300" b="1" dirty="0"/>
          </a:p>
        </p:txBody>
      </p:sp>
      <p:sp>
        <p:nvSpPr>
          <p:cNvPr id="44" name="Content Placeholder 1"/>
          <p:cNvSpPr txBox="1">
            <a:spLocks/>
          </p:cNvSpPr>
          <p:nvPr/>
        </p:nvSpPr>
        <p:spPr>
          <a:xfrm>
            <a:off x="178772" y="855927"/>
            <a:ext cx="11197884" cy="390662"/>
          </a:xfrm>
          <a:prstGeom prst="rect">
            <a:avLst/>
          </a:prstGeom>
        </p:spPr>
        <p:txBody>
          <a:bodyPr vert="horz" lIns="0" tIns="39832" rIns="79659" bIns="39832" rtlCol="0">
            <a:normAutofit/>
          </a:bodyPr>
          <a:lstStyle>
            <a:lvl1pPr marL="199164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323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-"/>
              <a:defRPr lang="en-US" altLang="en-US" sz="15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97485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6648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5809" indent="-199164" algn="l" defTabSz="914400" rtl="0" eaLnBrk="1" latinLnBrk="0" hangingPunct="1">
              <a:lnSpc>
                <a:spcPct val="100000"/>
              </a:lnSpc>
              <a:spcBef>
                <a:spcPts val="328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/>
              <a:t>Setup </a:t>
            </a:r>
            <a:r>
              <a:rPr lang="en-IN" sz="1800" dirty="0" smtClean="0"/>
              <a:t>:</a:t>
            </a:r>
          </a:p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854832" y="2987272"/>
            <a:ext cx="1957549" cy="30220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0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5" grpId="0"/>
      <p:bldP spid="19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Solution outline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226" y="5531168"/>
            <a:ext cx="1047607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 : </a:t>
            </a:r>
            <a:r>
              <a:rPr lang="en-US" sz="2400" dirty="0"/>
              <a:t>At each RX </a:t>
            </a:r>
            <a:r>
              <a:rPr lang="en-US" sz="2400" dirty="0" smtClean="0"/>
              <a:t>location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Transform bi-static </a:t>
            </a:r>
            <a:r>
              <a:rPr lang="en-US" sz="2400" dirty="0" smtClean="0"/>
              <a:t>RF </a:t>
            </a:r>
            <a:r>
              <a:rPr lang="en-US" sz="2400" dirty="0"/>
              <a:t>data to mono-static format.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ML model by fitting it to similarly structured LiDAR ground truth.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988281" y="1957176"/>
            <a:ext cx="2613734" cy="1021201"/>
            <a:chOff x="559753" y="3328659"/>
            <a:chExt cx="2613734" cy="1021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337" y="3567268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cxnSp>
          <p:nvCxnSpPr>
            <p:cNvPr id="21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V="1">
              <a:off x="914693" y="3328659"/>
              <a:ext cx="950533" cy="42789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CDB480-FE13-42C6-B420-263713C0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716" y="3817857"/>
              <a:ext cx="330771" cy="331447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2831727" y="4088250"/>
              <a:ext cx="3417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/>
                <a:t>RX</a:t>
              </a:r>
              <a:endParaRPr lang="en-IN" sz="12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9753" y="3846361"/>
              <a:ext cx="33214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</a:t>
              </a:r>
              <a:endParaRPr lang="en-IN" sz="1200" b="1" dirty="0"/>
            </a:p>
          </p:txBody>
        </p:sp>
        <p:cxnSp>
          <p:nvCxnSpPr>
            <p:cNvPr id="30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1945064" y="3328659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10">
              <a:extLst>
                <a:ext uri="{FF2B5EF4-FFF2-40B4-BE49-F238E27FC236}">
                  <a16:creationId xmlns:a16="http://schemas.microsoft.com/office/drawing/2014/main" id="{160A4CB1-16A9-4701-BD8D-93A8A41CCA36}"/>
                </a:ext>
              </a:extLst>
            </p:cNvPr>
            <p:cNvCxnSpPr/>
            <p:nvPr/>
          </p:nvCxnSpPr>
          <p:spPr bwMode="auto">
            <a:xfrm>
              <a:off x="1082609" y="3898715"/>
              <a:ext cx="1483467" cy="13141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90580" y="3827912"/>
            <a:ext cx="1422162" cy="1044945"/>
            <a:chOff x="7327025" y="3271897"/>
            <a:chExt cx="1422162" cy="10449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243" y="3805261"/>
              <a:ext cx="353887" cy="353887"/>
            </a:xfrm>
            <a:prstGeom prst="rect">
              <a:avLst/>
            </a:prstGeom>
          </p:spPr>
        </p:pic>
        <p:cxnSp>
          <p:nvCxnSpPr>
            <p:cNvPr id="42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 flipH="1" flipV="1">
              <a:off x="7429902" y="3271897"/>
              <a:ext cx="731960" cy="618935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8199036" y="4055232"/>
              <a:ext cx="5501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/>
                <a:t>TX/RX</a:t>
              </a:r>
              <a:endParaRPr lang="en-IN" sz="1050" b="1" dirty="0"/>
            </a:p>
          </p:txBody>
        </p:sp>
        <p:cxnSp>
          <p:nvCxnSpPr>
            <p:cNvPr id="47" name="直接箭头连接符 13">
              <a:extLst>
                <a:ext uri="{FF2B5EF4-FFF2-40B4-BE49-F238E27FC236}">
                  <a16:creationId xmlns:a16="http://schemas.microsoft.com/office/drawing/2014/main" id="{080C31AC-D6E6-4E15-9090-B8E14CD6CE92}"/>
                </a:ext>
              </a:extLst>
            </p:cNvPr>
            <p:cNvCxnSpPr/>
            <p:nvPr/>
          </p:nvCxnSpPr>
          <p:spPr bwMode="auto">
            <a:xfrm>
              <a:off x="7327025" y="3332514"/>
              <a:ext cx="811726" cy="67118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589226" y="3771285"/>
            <a:ext cx="5128873" cy="1175182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9">
            <a:extLst>
              <a:ext uri="{FF2B5EF4-FFF2-40B4-BE49-F238E27FC236}">
                <a16:creationId xmlns:a16="http://schemas.microsoft.com/office/drawing/2014/main" id="{0CCA25E8-5775-41B2-8D1E-C96B4D4AE3C6}"/>
              </a:ext>
            </a:extLst>
          </p:cNvPr>
          <p:cNvCxnSpPr>
            <a:cxnSpLocks/>
            <a:stCxn id="76" idx="3"/>
            <a:endCxn id="39" idx="1"/>
          </p:cNvCxnSpPr>
          <p:nvPr/>
        </p:nvCxnSpPr>
        <p:spPr>
          <a:xfrm>
            <a:off x="5723379" y="2428565"/>
            <a:ext cx="1212838" cy="710080"/>
          </a:xfrm>
          <a:prstGeom prst="bentConnector3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Connector: Elbow 10">
            <a:extLst>
              <a:ext uri="{FF2B5EF4-FFF2-40B4-BE49-F238E27FC236}">
                <a16:creationId xmlns:a16="http://schemas.microsoft.com/office/drawing/2014/main" id="{6C7EFB9F-30DF-4E2A-8474-51C47E316F2A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 flipV="1">
            <a:off x="5718099" y="3138645"/>
            <a:ext cx="1218118" cy="1220231"/>
          </a:xfrm>
          <a:prstGeom prst="bentConnector3">
            <a:avLst>
              <a:gd name="adj1" fmla="val 50816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599500" y="1591167"/>
            <a:ext cx="5123879" cy="1674795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30523" y="2898182"/>
            <a:ext cx="13879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83" name="Straight Arrow Connector 82"/>
          <p:cNvCxnSpPr>
            <a:stCxn id="70" idx="3"/>
          </p:cNvCxnSpPr>
          <p:nvPr/>
        </p:nvCxnSpPr>
        <p:spPr>
          <a:xfrm>
            <a:off x="3926230" y="2337849"/>
            <a:ext cx="221776" cy="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1244" y="244112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sp>
        <p:nvSpPr>
          <p:cNvPr id="86" name="Rectangle 85"/>
          <p:cNvSpPr/>
          <p:nvPr/>
        </p:nvSpPr>
        <p:spPr>
          <a:xfrm>
            <a:off x="5260255" y="2711521"/>
            <a:ext cx="34176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cxnSp>
        <p:nvCxnSpPr>
          <p:cNvPr id="87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4373592" y="1951930"/>
            <a:ext cx="811726" cy="67118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4451170" y="1859540"/>
            <a:ext cx="731960" cy="618935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B29B357-01EF-4E50-825A-5AB31CC29B8C}"/>
              </a:ext>
            </a:extLst>
          </p:cNvPr>
          <p:cNvSpPr/>
          <p:nvPr/>
        </p:nvSpPr>
        <p:spPr bwMode="auto">
          <a:xfrm>
            <a:off x="637550" y="3995671"/>
            <a:ext cx="1694684" cy="671608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Ground Truth</a:t>
            </a:r>
            <a:r>
              <a:rPr lang="en-US" sz="1400" b="1" kern="0" dirty="0" smtClean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Training LiDAR dataset</a:t>
            </a:r>
            <a:endParaRPr kumimoji="0" lang="en-US" sz="1400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1F64B3-EB9D-45F9-9CFC-33109F28C1C2}"/>
              </a:ext>
            </a:extLst>
          </p:cNvPr>
          <p:cNvSpPr/>
          <p:nvPr/>
        </p:nvSpPr>
        <p:spPr bwMode="auto">
          <a:xfrm>
            <a:off x="6936217" y="2783641"/>
            <a:ext cx="2191710" cy="6716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1440" rIns="91440" rtlCol="0" anchor="ctr"/>
          <a:lstStyle/>
          <a:p>
            <a:pPr algn="ctr" defTabSz="457200">
              <a:defRPr/>
            </a:pPr>
            <a:r>
              <a:rPr lang="en-US" b="1" kern="0" dirty="0">
                <a:solidFill>
                  <a:prstClr val="black"/>
                </a:solidFill>
                <a:latin typeface="Calibri" panose="020F0502020204030204"/>
              </a:rPr>
              <a:t>Trained </a:t>
            </a:r>
            <a:r>
              <a:rPr lang="en-US" b="1" kern="0" dirty="0" smtClean="0">
                <a:solidFill>
                  <a:prstClr val="black"/>
                </a:solidFill>
                <a:latin typeface="Calibri" panose="020F0502020204030204"/>
              </a:rPr>
              <a:t>ML Model</a:t>
            </a:r>
            <a:endParaRPr kumimoji="0" lang="en-US" b="1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637550" y="1986705"/>
            <a:ext cx="1562999" cy="6958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 defTabSz="914400"/>
            <a:r>
              <a:rPr lang="en-US" sz="1400" b="1" kern="0" dirty="0">
                <a:solidFill>
                  <a:prstClr val="black"/>
                </a:solidFill>
              </a:rPr>
              <a:t>Input Data</a:t>
            </a:r>
            <a:r>
              <a:rPr lang="en-US" sz="1400" b="1" kern="0" dirty="0" smtClean="0">
                <a:solidFill>
                  <a:prstClr val="black"/>
                </a:solidFill>
              </a:rPr>
              <a:t>:</a:t>
            </a:r>
          </a:p>
          <a:p>
            <a:pPr algn="ctr" defTabSz="914400"/>
            <a:r>
              <a:rPr lang="en-US" sz="1400" b="1" kern="0" dirty="0" smtClean="0">
                <a:solidFill>
                  <a:prstClr val="black"/>
                </a:solidFill>
              </a:rPr>
              <a:t> </a:t>
            </a:r>
            <a:r>
              <a:rPr lang="en-US" sz="1400" b="1" kern="0" dirty="0">
                <a:solidFill>
                  <a:prstClr val="black"/>
                </a:solidFill>
              </a:rPr>
              <a:t>Training RF Dataset</a:t>
            </a:r>
            <a:endParaRPr lang="en-US" sz="1400" b="1" kern="0" baseline="30000" dirty="0">
              <a:solidFill>
                <a:prstClr val="black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00A6A6-B2B1-4F15-9FD1-7A74E6AC831C}"/>
              </a:ext>
            </a:extLst>
          </p:cNvPr>
          <p:cNvSpPr/>
          <p:nvPr/>
        </p:nvSpPr>
        <p:spPr bwMode="auto">
          <a:xfrm>
            <a:off x="2716165" y="1974511"/>
            <a:ext cx="1210065" cy="7266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68580" rIns="68580" rtlCol="0" anchor="ctr"/>
          <a:lstStyle/>
          <a:p>
            <a:pPr algn="ctr"/>
            <a:r>
              <a:rPr lang="en-US" sz="1200" b="1" kern="0" dirty="0">
                <a:solidFill>
                  <a:prstClr val="black"/>
                </a:solidFill>
              </a:rPr>
              <a:t>Pre-processing</a:t>
            </a:r>
            <a:endParaRPr lang="en-US" sz="1200" b="1" kern="0" baseline="30000" dirty="0">
              <a:solidFill>
                <a:prstClr val="black"/>
              </a:solidFill>
            </a:endParaRPr>
          </a:p>
        </p:txBody>
      </p:sp>
      <p:cxnSp>
        <p:nvCxnSpPr>
          <p:cNvPr id="71" name="Straight Arrow Connector 70"/>
          <p:cNvCxnSpPr>
            <a:stCxn id="41" idx="3"/>
            <a:endCxn id="70" idx="1"/>
          </p:cNvCxnSpPr>
          <p:nvPr/>
        </p:nvCxnSpPr>
        <p:spPr>
          <a:xfrm>
            <a:off x="2200549" y="2334639"/>
            <a:ext cx="515616" cy="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7" idx="3"/>
            <a:endCxn id="92" idx="1"/>
          </p:cNvCxnSpPr>
          <p:nvPr/>
        </p:nvCxnSpPr>
        <p:spPr>
          <a:xfrm flipV="1">
            <a:off x="2332234" y="4326674"/>
            <a:ext cx="1757035" cy="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t="7494" r="4520"/>
          <a:stretch/>
        </p:blipFill>
        <p:spPr>
          <a:xfrm flipH="1">
            <a:off x="4176501" y="1733914"/>
            <a:ext cx="1469226" cy="1254086"/>
          </a:xfrm>
          <a:prstGeom prst="rect">
            <a:avLst/>
          </a:prstGeom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6F897232-C5CE-4910-A305-0AC692800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375" y="3814967"/>
            <a:ext cx="1479352" cy="981311"/>
          </a:xfrm>
          <a:prstGeom prst="rect">
            <a:avLst/>
          </a:prstGeom>
          <a:noFill/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426989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sz="1400" b="1" i="1" smtClean="0">
                              <a:latin typeface="Cambria Math" panose="02040503050406030204" pitchFamily="18" charset="0"/>
                            </a:rPr>
                            <m:t>𝑪𝑰𝑹</m:t>
                          </m:r>
                        </m:sub>
                      </m:sSub>
                    </m:oMath>
                  </m:oMathPara>
                </a14:m>
                <a:endParaRPr lang="en-IN" sz="1400" b="1" dirty="0" smtClean="0"/>
              </a:p>
              <a:p>
                <a:pPr algn="ctr"/>
                <a:r>
                  <a:rPr lang="en-IN" sz="1400" dirty="0" smtClean="0"/>
                  <a:t>TX Ant x RX Ant x time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611" y="2652941"/>
                <a:ext cx="2026296" cy="52322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/>
          <p:cNvSpPr/>
          <p:nvPr/>
        </p:nvSpPr>
        <p:spPr>
          <a:xfrm>
            <a:off x="5144101" y="3490667"/>
            <a:ext cx="1967388" cy="103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/>
          <p:cNvCxnSpPr>
            <a:stCxn id="73" idx="3"/>
          </p:cNvCxnSpPr>
          <p:nvPr/>
        </p:nvCxnSpPr>
        <p:spPr>
          <a:xfrm flipV="1">
            <a:off x="7111489" y="4007797"/>
            <a:ext cx="1346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727552" y="4007797"/>
            <a:ext cx="14165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272" y="3823131"/>
                <a:ext cx="2513332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2" r="10531"/>
          <a:stretch/>
        </p:blipFill>
        <p:spPr>
          <a:xfrm>
            <a:off x="7529015" y="688590"/>
            <a:ext cx="4004854" cy="2802077"/>
          </a:xfrm>
          <a:prstGeom prst="rect">
            <a:avLst/>
          </a:prstGeom>
        </p:spPr>
      </p:pic>
      <p:pic>
        <p:nvPicPr>
          <p:cNvPr id="95" name="Graphic 13">
            <a:extLst>
              <a:ext uri="{FF2B5EF4-FFF2-40B4-BE49-F238E27FC236}">
                <a16:creationId xmlns:a16="http://schemas.microsoft.com/office/drawing/2014/main" id="{5E03A2D9-3D87-4910-9895-0AEDFFB82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31800" t="10856" r="31163"/>
          <a:stretch/>
        </p:blipFill>
        <p:spPr>
          <a:xfrm>
            <a:off x="1010457" y="2739429"/>
            <a:ext cx="908473" cy="1639957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888C52C7-BE10-403F-BB2F-B56BFFED861F}"/>
              </a:ext>
            </a:extLst>
          </p:cNvPr>
          <p:cNvSpPr/>
          <p:nvPr/>
        </p:nvSpPr>
        <p:spPr>
          <a:xfrm>
            <a:off x="1646060" y="2662572"/>
            <a:ext cx="149087" cy="172700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EBCC3CE-2E85-4C01-8E6E-E5332189D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0611" y="1687700"/>
            <a:ext cx="1984615" cy="148846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</p:pic>
      <p:pic>
        <p:nvPicPr>
          <p:cNvPr id="98" name="Graphic 11">
            <a:extLst>
              <a:ext uri="{FF2B5EF4-FFF2-40B4-BE49-F238E27FC236}">
                <a16:creationId xmlns:a16="http://schemas.microsoft.com/office/drawing/2014/main" id="{BD444E4A-7BFA-454D-A769-6732B5462A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32434" t="10856" r="30529" b="9894"/>
          <a:stretch/>
        </p:blipFill>
        <p:spPr>
          <a:xfrm>
            <a:off x="4132830" y="1708079"/>
            <a:ext cx="955820" cy="1533921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652B09FD-E6EE-4029-8323-A43DA2F9F082}"/>
              </a:ext>
            </a:extLst>
          </p:cNvPr>
          <p:cNvSpPr/>
          <p:nvPr/>
        </p:nvSpPr>
        <p:spPr>
          <a:xfrm>
            <a:off x="4132830" y="1660249"/>
            <a:ext cx="216046" cy="172562"/>
          </a:xfrm>
          <a:prstGeom prst="ellips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605231" y="4155596"/>
            <a:ext cx="2695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/>
              <a:t>(</a:t>
            </a:r>
            <a:r>
              <a:rPr lang="en-IN" b="1" dirty="0"/>
              <a:t>TX Ant x RX Ant x </a:t>
            </a:r>
            <a:r>
              <a:rPr lang="en-IN" b="1" dirty="0" smtClean="0"/>
              <a:t>Delay)</a:t>
            </a:r>
            <a:endParaRPr lang="en-I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14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 </a:t>
                </a: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65" y="3786264"/>
                <a:ext cx="81778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252580" y="3823131"/>
            <a:ext cx="1791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Spatial transform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780234" y="4155596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AOD x AOA x Delay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1943398" y="1358041"/>
            <a:ext cx="2011353" cy="30220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1918930" y="1358041"/>
            <a:ext cx="200221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300" b="1" dirty="0" smtClean="0"/>
              <a:t>Channel </a:t>
            </a:r>
            <a:r>
              <a:rPr lang="en-IN" sz="1300" b="1" dirty="0"/>
              <a:t>Impulse </a:t>
            </a:r>
            <a:r>
              <a:rPr lang="en-IN" sz="1300" b="1" dirty="0" smtClean="0"/>
              <a:t>response</a:t>
            </a:r>
            <a:endParaRPr lang="en-IN" sz="13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73158" y="6221548"/>
            <a:ext cx="747878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Transforms Communication data to Sensing framework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382653" y="4782981"/>
                <a:ext cx="5859793" cy="1323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/>
                  <a:t>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𝟕𝟔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b="1" i="1">
                        <a:latin typeface="Cambria Math" panose="02040503050406030204" pitchFamily="18" charset="0"/>
                      </a:rPr>
                      <m:t>𝒏𝒔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 smtClean="0"/>
                  <a:t>  </a:t>
                </a:r>
                <a:r>
                  <a:rPr lang="en-IN" b="1" dirty="0" smtClean="0"/>
                  <a:t>Distance resolution of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𝟏𝟕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IN" b="1" dirty="0" smtClean="0"/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b="1" dirty="0" smtClean="0"/>
                  <a:t>     Horz.Ant </a:t>
                </a:r>
                <a:r>
                  <a:rPr lang="en-IN" b="1" dirty="0"/>
                  <a:t>8   </a:t>
                </a:r>
                <a:r>
                  <a:rPr lang="en-IN" b="1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 smtClean="0"/>
                  <a:t>  </a:t>
                </a:r>
                <a:r>
                  <a:rPr lang="en-IN" b="1" dirty="0" smtClean="0"/>
                  <a:t>Azimuth</a:t>
                </a:r>
                <a:r>
                  <a:rPr lang="en-IN" dirty="0" smtClean="0"/>
                  <a:t> </a:t>
                </a:r>
                <a:r>
                  <a:rPr lang="en-IN" b="1" dirty="0" smtClean="0"/>
                  <a:t>resolution of 22.5 </a:t>
                </a:r>
                <a:r>
                  <a:rPr lang="en-IN" b="1" baseline="30000" dirty="0" smtClean="0"/>
                  <a:t>o </a:t>
                </a:r>
                <a:r>
                  <a:rPr lang="en-IN" b="1" dirty="0" smtClean="0"/>
                  <a:t>(Avg.)</a:t>
                </a:r>
                <a:r>
                  <a:rPr lang="en-IN" b="1" baseline="30000" dirty="0" smtClean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b="1" dirty="0" smtClean="0"/>
                  <a:t>      Vert.Ant </a:t>
                </a:r>
                <a:r>
                  <a:rPr lang="en-IN" b="1" dirty="0"/>
                  <a:t>8   </a:t>
                </a:r>
                <a:r>
                  <a:rPr lang="en-IN" b="1" dirty="0" smtClean="0"/>
                  <a:t>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⤄</m:t>
                    </m:r>
                  </m:oMath>
                </a14:m>
                <a:r>
                  <a:rPr lang="en-IN" dirty="0"/>
                  <a:t>  </a:t>
                </a:r>
                <a:r>
                  <a:rPr lang="en-IN" b="1" dirty="0" smtClean="0"/>
                  <a:t>Elevation</a:t>
                </a:r>
                <a:r>
                  <a:rPr lang="en-IN" dirty="0" smtClean="0"/>
                  <a:t> </a:t>
                </a:r>
                <a:r>
                  <a:rPr lang="en-IN" b="1" dirty="0"/>
                  <a:t>resolution of 22.5 </a:t>
                </a:r>
                <a:r>
                  <a:rPr lang="en-IN" b="1" baseline="30000" dirty="0"/>
                  <a:t>o </a:t>
                </a:r>
                <a:r>
                  <a:rPr lang="en-IN" b="1" dirty="0"/>
                  <a:t>(Avg.)</a:t>
                </a:r>
                <a:r>
                  <a:rPr lang="en-IN" b="1" baseline="30000" dirty="0"/>
                  <a:t> </a:t>
                </a:r>
                <a:endParaRPr lang="en-IN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53" y="4782981"/>
                <a:ext cx="5859793" cy="1323439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730C158-B7CA-4F23-8AF2-26AC4DBCDB5C}"/>
              </a:ext>
            </a:extLst>
          </p:cNvPr>
          <p:cNvSpPr txBox="1"/>
          <p:nvPr/>
        </p:nvSpPr>
        <p:spPr>
          <a:xfrm>
            <a:off x="1010457" y="2493950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8×8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273B7-3F10-411A-AD7F-CB7773ADF4CA}"/>
              </a:ext>
            </a:extLst>
          </p:cNvPr>
          <p:cNvSpPr txBox="1"/>
          <p:nvPr/>
        </p:nvSpPr>
        <p:spPr>
          <a:xfrm>
            <a:off x="4475108" y="1499498"/>
            <a:ext cx="655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8×8</a:t>
            </a:r>
          </a:p>
        </p:txBody>
      </p:sp>
    </p:spTree>
    <p:extLst>
      <p:ext uri="{BB962C8B-B14F-4D97-AF65-F5344CB8AC3E}">
        <p14:creationId xmlns:p14="http://schemas.microsoft.com/office/powerpoint/2010/main" val="3618069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" grpId="0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Spatial Transform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cxnSp>
        <p:nvCxnSpPr>
          <p:cNvPr id="106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4750001" y="312297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5850050" y="4809320"/>
            <a:ext cx="868526" cy="7590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35" y="556840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4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019221" y="5041064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22" r="10531"/>
          <a:stretch/>
        </p:blipFill>
        <p:spPr>
          <a:xfrm>
            <a:off x="7749825" y="1006025"/>
            <a:ext cx="4004854" cy="28020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23902" y="3525114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2938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接箭头连接符 10">
            <a:extLst>
              <a:ext uri="{FF2B5EF4-FFF2-40B4-BE49-F238E27FC236}">
                <a16:creationId xmlns:a16="http://schemas.microsoft.com/office/drawing/2014/main" id="{160A4CB1-16A9-4701-BD8D-93A8A41CCA36}"/>
              </a:ext>
            </a:extLst>
          </p:cNvPr>
          <p:cNvCxnSpPr/>
          <p:nvPr/>
        </p:nvCxnSpPr>
        <p:spPr bwMode="auto">
          <a:xfrm>
            <a:off x="4750001" y="3122976"/>
            <a:ext cx="1483467" cy="13141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Find LOS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H="1" flipV="1">
            <a:off x="5850050" y="4809320"/>
            <a:ext cx="868526" cy="7590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935" y="5568408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4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6019221" y="5041064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480274" y="5070367"/>
                <a:ext cx="36856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</m:sSub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293" y="5715189"/>
                <a:ext cx="639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B1F5DB76-83DA-4A5A-B56B-3769C51DD41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22" r="10531"/>
          <a:stretch/>
        </p:blipFill>
        <p:spPr>
          <a:xfrm>
            <a:off x="7749825" y="1006025"/>
            <a:ext cx="4004854" cy="280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91500" y="1320171"/>
            <a:ext cx="3890909" cy="4579684"/>
            <a:chOff x="8191500" y="1320171"/>
            <a:chExt cx="3890909" cy="4579684"/>
          </a:xfrm>
        </p:grpSpPr>
        <p:sp>
          <p:nvSpPr>
            <p:cNvPr id="3" name="Oval 2"/>
            <p:cNvSpPr/>
            <p:nvPr/>
          </p:nvSpPr>
          <p:spPr>
            <a:xfrm>
              <a:off x="9820275" y="1320171"/>
              <a:ext cx="180975" cy="12147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191500" y="3999917"/>
              <a:ext cx="3890909" cy="1899938"/>
              <a:chOff x="8191500" y="3999917"/>
              <a:chExt cx="3890909" cy="189993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8570929" y="4035204"/>
                <a:ext cx="35114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Select (TX,RX) Beam with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Higher Power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Lower Delay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Tighter </a:t>
                </a:r>
                <a:r>
                  <a:rPr lang="en-IN" dirty="0" err="1" smtClean="0"/>
                  <a:t>Beamwidth</a:t>
                </a:r>
                <a:endParaRPr lang="en-IN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191500" y="3999917"/>
                <a:ext cx="3752850" cy="18999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752343" y="6194710"/>
                <a:ext cx="7478782" cy="46269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Remove LOS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US" sz="2400" dirty="0" smtClean="0"/>
                  <a:t> &amp;  Store LOS parameters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43" y="6194710"/>
                <a:ext cx="7478782" cy="462691"/>
              </a:xfrm>
              <a:prstGeom prst="rect">
                <a:avLst/>
              </a:prstGeom>
              <a:blipFill>
                <a:blip r:embed="rId14"/>
                <a:stretch>
                  <a:fillRect t="-8861" b="-2531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697204" y="3069404"/>
            <a:ext cx="1562449" cy="462860"/>
            <a:chOff x="4513084" y="3214886"/>
            <a:chExt cx="1562449" cy="462860"/>
          </a:xfrm>
        </p:grpSpPr>
        <p:sp>
          <p:nvSpPr>
            <p:cNvPr id="10" name="Rectangle 9"/>
            <p:cNvSpPr/>
            <p:nvPr/>
          </p:nvSpPr>
          <p:spPr>
            <a:xfrm>
              <a:off x="4513084" y="3214886"/>
              <a:ext cx="1562449" cy="462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976973" y="3300712"/>
                  <a:ext cx="760717" cy="3701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IN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973" y="3300712"/>
                  <a:ext cx="760717" cy="370166"/>
                </a:xfrm>
                <a:prstGeom prst="rect">
                  <a:avLst/>
                </a:prstGeom>
                <a:blipFill>
                  <a:blip r:embed="rId15"/>
                  <a:stretch>
                    <a:fillRect l="-3226" r="-806" b="-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ctangle 47"/>
          <p:cNvSpPr/>
          <p:nvPr/>
        </p:nvSpPr>
        <p:spPr>
          <a:xfrm>
            <a:off x="4623902" y="3525114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1917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Picture 87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696" y="2717282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9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34052" y="242458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848" y="295192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108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588134" y="242458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48590" y="2381024"/>
                <a:ext cx="3727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49187" y="2453886"/>
                <a:ext cx="36856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594" y="3167065"/>
                <a:ext cx="883512" cy="370166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4567794" y="3510435"/>
            <a:ext cx="21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(</a:t>
            </a:r>
            <a:r>
              <a:rPr lang="en-IN" b="1" dirty="0"/>
              <a:t>AOD x AOA x Delay</a:t>
            </a:r>
            <a:r>
              <a:rPr lang="en-IN" dirty="0"/>
              <a:t>)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64" y="4300085"/>
                <a:ext cx="639855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/>
          <p:cNvCxnSpPr/>
          <p:nvPr/>
        </p:nvCxnSpPr>
        <p:spPr>
          <a:xfrm flipH="1">
            <a:off x="5584197" y="3959258"/>
            <a:ext cx="3937" cy="86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 flipV="1">
            <a:off x="4784006" y="5110773"/>
            <a:ext cx="854082" cy="48199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ACDB480-FE13-42C6-B420-263713C07A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802" y="5638117"/>
            <a:ext cx="330771" cy="331447"/>
          </a:xfrm>
          <a:prstGeom prst="rect">
            <a:avLst/>
          </a:prstGeom>
          <a:noFill/>
          <a:ln w="22225">
            <a:noFill/>
          </a:ln>
        </p:spPr>
      </p:pic>
      <p:cxnSp>
        <p:nvCxnSpPr>
          <p:cNvPr id="85" name="直接箭头连接符 13">
            <a:extLst>
              <a:ext uri="{FF2B5EF4-FFF2-40B4-BE49-F238E27FC236}">
                <a16:creationId xmlns:a16="http://schemas.microsoft.com/office/drawing/2014/main" id="{080C31AC-D6E6-4E15-9090-B8E14CD6CE92}"/>
              </a:ext>
            </a:extLst>
          </p:cNvPr>
          <p:cNvCxnSpPr/>
          <p:nvPr/>
        </p:nvCxnSpPr>
        <p:spPr bwMode="auto">
          <a:xfrm>
            <a:off x="5638088" y="5110773"/>
            <a:ext cx="807788" cy="709327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dashDot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 rot="21382224">
                <a:off x="4698544" y="5067214"/>
                <a:ext cx="3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4698544" y="5067214"/>
                <a:ext cx="37273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 rot="21382224">
                <a:off x="6099141" y="5140076"/>
                <a:ext cx="3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2224">
                <a:off x="6099141" y="5140076"/>
                <a:ext cx="36856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318160" y="5882240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𝑹𝑿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60" y="5882240"/>
                <a:ext cx="63985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/>
          <p:cNvSpPr/>
          <p:nvPr/>
        </p:nvSpPr>
        <p:spPr>
          <a:xfrm>
            <a:off x="4892434" y="6302755"/>
            <a:ext cx="150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(</a:t>
            </a:r>
            <a:r>
              <a:rPr lang="en-IN" b="1" dirty="0" smtClean="0"/>
              <a:t>AOA </a:t>
            </a:r>
            <a:r>
              <a:rPr lang="en-IN" b="1" dirty="0"/>
              <a:t>x Delay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3648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5DF42C-C6AD-4AF0-9EAB-EADC897A350B}"/>
              </a:ext>
            </a:extLst>
          </p:cNvPr>
          <p:cNvSpPr txBox="1">
            <a:spLocks/>
          </p:cNvSpPr>
          <p:nvPr/>
        </p:nvSpPr>
        <p:spPr>
          <a:xfrm>
            <a:off x="78378" y="118067"/>
            <a:ext cx="9157857" cy="3475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2400" b="1" dirty="0" smtClean="0">
                <a:solidFill>
                  <a:prstClr val="white"/>
                </a:solidFill>
                <a:latin typeface="맑은 고딕"/>
              </a:rPr>
              <a:t>Pre-processing : Remove TX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𝑹𝑿</m:t>
                        </m:r>
                      </m:sub>
                    </m:sSub>
                  </m:oMath>
                </a14:m>
                <a:endParaRPr lang="en-IN" b="1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26" y="5760994"/>
                <a:ext cx="6398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𝑪𝑰𝑹</m:t>
                        </m:r>
                      </m:sub>
                    </m:sSub>
                  </m:oMath>
                </a14:m>
                <a:r>
                  <a:rPr lang="en-IN" b="1" dirty="0" smtClean="0"/>
                  <a:t> 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" y="898925"/>
                <a:ext cx="20262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4379112" y="2996375"/>
            <a:ext cx="3321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TX</a:t>
            </a:r>
            <a:endParaRPr lang="en-IN" sz="12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85696" y="2381024"/>
            <a:ext cx="2426923" cy="1156207"/>
            <a:chOff x="4385696" y="2381024"/>
            <a:chExt cx="2426923" cy="1156207"/>
          </a:xfrm>
        </p:grpSpPr>
        <p:grpSp>
          <p:nvGrpSpPr>
            <p:cNvPr id="8" name="Group 7"/>
            <p:cNvGrpSpPr/>
            <p:nvPr/>
          </p:nvGrpSpPr>
          <p:grpSpPr>
            <a:xfrm>
              <a:off x="4385696" y="2381024"/>
              <a:ext cx="2426923" cy="902350"/>
              <a:chOff x="4385696" y="2381024"/>
              <a:chExt cx="2426923" cy="902350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5696" y="2717282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0ACDB480-FE13-42C6-B420-263713C0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1848" y="2951927"/>
                <a:ext cx="330771" cy="331447"/>
              </a:xfrm>
              <a:prstGeom prst="rect">
                <a:avLst/>
              </a:prstGeom>
              <a:noFill/>
              <a:ln w="22225">
                <a:noFill/>
              </a:ln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4648590" y="2381024"/>
                <a:ext cx="1769159" cy="752886"/>
                <a:chOff x="4648590" y="2381024"/>
                <a:chExt cx="1769159" cy="752886"/>
              </a:xfrm>
            </p:grpSpPr>
            <p:cxnSp>
              <p:nvCxnSpPr>
                <p:cNvPr id="89" name="直接箭头连接符 13">
                  <a:extLst>
                    <a:ext uri="{FF2B5EF4-FFF2-40B4-BE49-F238E27FC236}">
                      <a16:creationId xmlns:a16="http://schemas.microsoft.com/office/drawing/2014/main" id="{080C31AC-D6E6-4E15-9090-B8E14CD6CE92}"/>
                    </a:ext>
                  </a:extLst>
                </p:cNvPr>
                <p:cNvCxnSpPr/>
                <p:nvPr/>
              </p:nvCxnSpPr>
              <p:spPr bwMode="auto">
                <a:xfrm flipV="1">
                  <a:off x="4734052" y="2424583"/>
                  <a:ext cx="854082" cy="48199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箭头连接符 13">
                  <a:extLst>
                    <a:ext uri="{FF2B5EF4-FFF2-40B4-BE49-F238E27FC236}">
                      <a16:creationId xmlns:a16="http://schemas.microsoft.com/office/drawing/2014/main" id="{080C31AC-D6E6-4E15-9090-B8E14CD6CE92}"/>
                    </a:ext>
                  </a:extLst>
                </p:cNvPr>
                <p:cNvCxnSpPr/>
                <p:nvPr/>
              </p:nvCxnSpPr>
              <p:spPr bwMode="auto">
                <a:xfrm>
                  <a:off x="5588134" y="2424583"/>
                  <a:ext cx="807788" cy="709327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Rectangle 113"/>
                    <p:cNvSpPr/>
                    <p:nvPr/>
                  </p:nvSpPr>
                  <p:spPr>
                    <a:xfrm rot="21382224">
                      <a:off x="4648590" y="2381024"/>
                      <a:ext cx="372730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1400" dirty="0"/>
                    </a:p>
                  </p:txBody>
                </p:sp>
              </mc:Choice>
              <mc:Fallback xmlns="">
                <p:sp>
                  <p:nvSpPr>
                    <p:cNvPr id="114" name="Rectangle 1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82224">
                      <a:off x="4648590" y="2381024"/>
                      <a:ext cx="372730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Rectangle 114"/>
                    <p:cNvSpPr/>
                    <p:nvPr/>
                  </p:nvSpPr>
                  <p:spPr>
                    <a:xfrm rot="21382224">
                      <a:off x="6049187" y="2453886"/>
                      <a:ext cx="368562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N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1400" dirty="0"/>
                    </a:p>
                  </p:txBody>
                </p:sp>
              </mc:Choice>
              <mc:Fallback xmlns="">
                <p:sp>
                  <p:nvSpPr>
                    <p:cNvPr id="115" name="Rectangle 1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1382224">
                      <a:off x="6049187" y="2453886"/>
                      <a:ext cx="368562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5124594" y="3167065"/>
                  <a:ext cx="883512" cy="3701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IN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94" y="3167065"/>
                  <a:ext cx="883512" cy="370166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256409" y="1618857"/>
            <a:ext cx="1762158" cy="740799"/>
            <a:chOff x="168544" y="1982694"/>
            <a:chExt cx="1552209" cy="740799"/>
          </a:xfrm>
        </p:grpSpPr>
        <p:sp>
          <p:nvSpPr>
            <p:cNvPr id="164" name="Rectangle 163"/>
            <p:cNvSpPr/>
            <p:nvPr/>
          </p:nvSpPr>
          <p:spPr>
            <a:xfrm>
              <a:off x="168544" y="1982694"/>
              <a:ext cx="1552209" cy="7407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76056" y="2029929"/>
              <a:ext cx="1291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/>
                <a:t>Spatial transform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𝒃𝒆𝒂𝒎</m:t>
                        </m:r>
                      </m:sub>
                    </m:sSub>
                  </m:oMath>
                </a14:m>
                <a:r>
                  <a:rPr lang="en-IN" dirty="0" smtClean="0"/>
                  <a:t> </a:t>
                </a: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4" y="2388332"/>
                <a:ext cx="8835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/>
          <p:nvPr/>
        </p:nvCxnSpPr>
        <p:spPr>
          <a:xfrm flipH="1">
            <a:off x="1019684" y="2341707"/>
            <a:ext cx="9711" cy="45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041449" y="1320170"/>
            <a:ext cx="10504" cy="2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1019684" y="5205603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𝒃𝒆𝒂𝒎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53" y="3354212"/>
                <a:ext cx="883512" cy="370166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1009551" y="3304740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56409" y="2835597"/>
            <a:ext cx="1762159" cy="457130"/>
            <a:chOff x="1378727" y="3619964"/>
            <a:chExt cx="1710487" cy="457130"/>
          </a:xfrm>
        </p:grpSpPr>
        <p:sp>
          <p:nvSpPr>
            <p:cNvPr id="30" name="Rectangle 29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1</a:t>
              </a:r>
              <a:r>
                <a:rPr lang="en-IN" dirty="0" smtClean="0"/>
                <a:t> : Find LOS  </a:t>
              </a:r>
              <a:endParaRPr lang="en-IN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4601062" y="4770318"/>
            <a:ext cx="1974144" cy="14195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590131" y="4551398"/>
            <a:ext cx="390214" cy="218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590131" y="5970979"/>
            <a:ext cx="390214" cy="218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164470" y="6189899"/>
            <a:ext cx="65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AOA</a:t>
            </a:r>
            <a:endParaRPr lang="en-IN" b="1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4051065" y="5222730"/>
            <a:ext cx="63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AOD</a:t>
            </a:r>
            <a:endParaRPr lang="en-IN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617396" y="4642279"/>
            <a:ext cx="85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Delay</a:t>
            </a:r>
          </a:p>
        </p:txBody>
      </p:sp>
      <p:sp>
        <p:nvSpPr>
          <p:cNvPr id="63" name="Oval 62"/>
          <p:cNvSpPr/>
          <p:nvPr/>
        </p:nvSpPr>
        <p:spPr>
          <a:xfrm>
            <a:off x="5962131" y="5088280"/>
            <a:ext cx="242078" cy="38515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9" name="Straight Connector 68"/>
          <p:cNvCxnSpPr/>
          <p:nvPr/>
        </p:nvCxnSpPr>
        <p:spPr>
          <a:xfrm>
            <a:off x="4590999" y="5726686"/>
            <a:ext cx="896750" cy="21446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0" idx="0"/>
          </p:cNvCxnSpPr>
          <p:nvPr/>
        </p:nvCxnSpPr>
        <p:spPr>
          <a:xfrm flipH="1" flipV="1">
            <a:off x="5487749" y="5748132"/>
            <a:ext cx="1899" cy="441767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489648" y="5286297"/>
            <a:ext cx="590081" cy="476482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Bent-Up Arrow 79"/>
          <p:cNvSpPr/>
          <p:nvPr/>
        </p:nvSpPr>
        <p:spPr>
          <a:xfrm rot="10800000" flipH="1">
            <a:off x="6297665" y="5228992"/>
            <a:ext cx="3402270" cy="451003"/>
          </a:xfrm>
          <a:prstGeom prst="bentUpArrow">
            <a:avLst>
              <a:gd name="adj1" fmla="val 25000"/>
              <a:gd name="adj2" fmla="val 25000"/>
              <a:gd name="adj3" fmla="val 1385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5591" y="5350162"/>
                <a:ext cx="739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AoD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1" y="5350162"/>
                <a:ext cx="73924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44177" y="5845515"/>
                <a:ext cx="732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177" y="5845515"/>
                <a:ext cx="7328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9502545">
                <a:off x="5216774" y="5199967"/>
                <a:ext cx="8120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02545">
                <a:off x="5216774" y="5199967"/>
                <a:ext cx="81208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256409" y="3794623"/>
            <a:ext cx="1762159" cy="457130"/>
            <a:chOff x="1378727" y="3619964"/>
            <a:chExt cx="1710487" cy="457130"/>
          </a:xfrm>
        </p:grpSpPr>
        <p:sp>
          <p:nvSpPr>
            <p:cNvPr id="101" name="Rectangle 100"/>
            <p:cNvSpPr/>
            <p:nvPr/>
          </p:nvSpPr>
          <p:spPr>
            <a:xfrm>
              <a:off x="1378727" y="3619964"/>
              <a:ext cx="1710486" cy="4571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450064" y="3663863"/>
              <a:ext cx="163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2</a:t>
              </a:r>
              <a:r>
                <a:rPr lang="en-IN" dirty="0" smtClean="0"/>
                <a:t> : Remove TX  </a:t>
              </a:r>
              <a:endParaRPr lang="en-IN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009551" y="4263766"/>
            <a:ext cx="0" cy="46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246287" y="3933733"/>
            <a:ext cx="10384452" cy="2601035"/>
            <a:chOff x="1174364" y="3747391"/>
            <a:chExt cx="10384452" cy="2601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8993989" y="4563275"/>
                  <a:ext cx="19016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1600" dirty="0" smtClean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600" b="0" i="0" smtClean="0">
                              <a:latin typeface="Cambria Math" panose="02040503050406030204" pitchFamily="18" charset="0"/>
                            </a:rPr>
                            <m:t>AoA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16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3989" y="4563275"/>
                  <a:ext cx="1901662" cy="338554"/>
                </a:xfrm>
                <a:prstGeom prst="rect">
                  <a:avLst/>
                </a:prstGeom>
                <a:blipFill>
                  <a:blip r:embed="rId17"/>
                  <a:stretch>
                    <a:fillRect l="-1603" t="-5455" b="-236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8466313" y="5314921"/>
              <a:ext cx="3092503" cy="1033505"/>
              <a:chOff x="8466313" y="5314921"/>
              <a:chExt cx="3092503" cy="103350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422487" y="5321464"/>
                <a:ext cx="505035" cy="6491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8466313" y="5969411"/>
                <a:ext cx="1969487" cy="713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2331976">
                <a:off x="9385539" y="5470290"/>
                <a:ext cx="242078" cy="35732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9518278" y="5628510"/>
                <a:ext cx="1117597" cy="41021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9318954" y="5634475"/>
                <a:ext cx="180592" cy="339895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8809293" y="5979094"/>
                <a:ext cx="650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AOA</a:t>
                </a:r>
                <a:endParaRPr lang="en-IN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702513" y="5505077"/>
                <a:ext cx="856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/>
                  <a:t>Delay</a:t>
                </a:r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 flipV="1">
                <a:off x="8468100" y="5314921"/>
                <a:ext cx="505035" cy="64912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/>
                <p:cNvSpPr/>
                <p:nvPr/>
              </p:nvSpPr>
              <p:spPr>
                <a:xfrm>
                  <a:off x="1174364" y="4300085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5" name="Rectangle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364" y="4300085"/>
                  <a:ext cx="639855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/>
                <p:cNvSpPr/>
                <p:nvPr/>
              </p:nvSpPr>
              <p:spPr>
                <a:xfrm>
                  <a:off x="9402116" y="3747391"/>
                  <a:ext cx="639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𝑹𝑿</m:t>
                            </m:r>
                          </m:sub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6" name="Rectangle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2116" y="3747391"/>
                  <a:ext cx="63985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1670177" y="4294158"/>
              <a:ext cx="1501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dirty="0" smtClean="0"/>
                <a:t>(</a:t>
              </a:r>
              <a:r>
                <a:rPr lang="en-IN" b="1" dirty="0" smtClean="0"/>
                <a:t>AOA </a:t>
              </a:r>
              <a:r>
                <a:rPr lang="en-IN" b="1" dirty="0"/>
                <a:t>x Delay</a:t>
              </a:r>
              <a:r>
                <a:rPr lang="en-IN" dirty="0"/>
                <a:t>)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63460" y="3936163"/>
            <a:ext cx="2690705" cy="681072"/>
            <a:chOff x="1664530" y="5228873"/>
            <a:chExt cx="2237399" cy="681072"/>
          </a:xfrm>
        </p:grpSpPr>
        <p:sp>
          <p:nvSpPr>
            <p:cNvPr id="85" name="Rectangle 84"/>
            <p:cNvSpPr/>
            <p:nvPr/>
          </p:nvSpPr>
          <p:spPr>
            <a:xfrm>
              <a:off x="1775513" y="5228873"/>
              <a:ext cx="2126416" cy="456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64530" y="5263614"/>
              <a:ext cx="2067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 </a:t>
              </a:r>
              <a:r>
                <a:rPr lang="en-IN" b="1" dirty="0" smtClean="0"/>
                <a:t>     </a:t>
              </a:r>
              <a:r>
                <a:rPr lang="en-IN" dirty="0" smtClean="0"/>
                <a:t>Project AOD to Delay</a:t>
              </a:r>
              <a:endParaRPr lang="en-IN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494869" y="3221343"/>
            <a:ext cx="34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/>
              <a:t>RX</a:t>
            </a:r>
            <a:endParaRPr lang="en-IN" sz="12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052235" y="1399435"/>
            <a:ext cx="3095198" cy="2234691"/>
            <a:chOff x="4052235" y="1399435"/>
            <a:chExt cx="3095198" cy="2234691"/>
          </a:xfrm>
        </p:grpSpPr>
        <p:sp>
          <p:nvSpPr>
            <p:cNvPr id="65" name="Rectangle 64"/>
            <p:cNvSpPr/>
            <p:nvPr/>
          </p:nvSpPr>
          <p:spPr>
            <a:xfrm>
              <a:off x="4259055" y="1399435"/>
              <a:ext cx="2728160" cy="6654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4098837" y="1451841"/>
                  <a:ext cx="3048596" cy="54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b="1" dirty="0"/>
                    <a:t> </a:t>
                  </a:r>
                  <a:r>
                    <a:rPr lang="en-IN" b="1" dirty="0" smtClean="0"/>
                    <a:t>    </a:t>
                  </a:r>
                  <a:r>
                    <a:rPr lang="en-IN" dirty="0" smtClean="0"/>
                    <a:t>Calculate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IN" dirty="0" smtClean="0"/>
                    <a:t> </a:t>
                  </a:r>
                  <a14:m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latin typeface="Cambria Math" panose="02040503050406030204" pitchFamily="18" charset="0"/>
                                        </a:rPr>
                                        <m:t>AoA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ΔΘ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>
                                  <a:latin typeface="Cambria Math" panose="02040503050406030204" pitchFamily="18" charset="0"/>
                                </a:rPr>
                                <m:t>AoD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lang="en-IN" dirty="0" smtClean="0"/>
                    <a:t>  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837" y="1451841"/>
                  <a:ext cx="3048596" cy="540661"/>
                </a:xfrm>
                <a:prstGeom prst="rect">
                  <a:avLst/>
                </a:prstGeom>
                <a:blipFill>
                  <a:blip r:embed="rId20"/>
                  <a:stretch>
                    <a:fillRect b="-56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4052235" y="2320335"/>
              <a:ext cx="3068347" cy="1313791"/>
              <a:chOff x="6159917" y="2337887"/>
              <a:chExt cx="3068347" cy="131379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159917" y="2337887"/>
                <a:ext cx="3068347" cy="13137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6481848" y="2404736"/>
                <a:ext cx="2457517" cy="1094878"/>
                <a:chOff x="7836511" y="2348525"/>
                <a:chExt cx="2457517" cy="109487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7861545" y="2348525"/>
                  <a:ext cx="2426923" cy="1061942"/>
                  <a:chOff x="7903963" y="2404654"/>
                  <a:chExt cx="2426923" cy="1061942"/>
                </a:xfrm>
              </p:grpSpPr>
              <p:cxnSp>
                <p:nvCxnSpPr>
                  <p:cNvPr id="120" name="直接箭头连接符 10">
                    <a:extLst>
                      <a:ext uri="{FF2B5EF4-FFF2-40B4-BE49-F238E27FC236}">
                        <a16:creationId xmlns:a16="http://schemas.microsoft.com/office/drawing/2014/main" id="{160A4CB1-16A9-4701-BD8D-93A8A41CCA36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8278643" y="3041098"/>
                    <a:ext cx="1625059" cy="183770"/>
                  </a:xfrm>
                  <a:prstGeom prst="straightConnector1">
                    <a:avLst/>
                  </a:prstGeom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9166965" y="3189597"/>
                        <a:ext cx="651140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1200" b="1" i="1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𝜣</m:t>
                                  </m:r>
                                </m:e>
                                <m:sub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𝑨𝒐𝑨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IN" sz="1200" b="1" dirty="0"/>
                      </a:p>
                    </p:txBody>
                  </p:sp>
                </mc:Choice>
                <mc:Fallback xmlns="">
                  <p:sp>
                    <p:nvSpPr>
                      <p:cNvPr id="124" name="Rectangle 12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66965" y="3189597"/>
                        <a:ext cx="651140" cy="276999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5" name="Arc 124"/>
                  <p:cNvSpPr/>
                  <p:nvPr/>
                </p:nvSpPr>
                <p:spPr>
                  <a:xfrm rot="16200000">
                    <a:off x="9441853" y="2974996"/>
                    <a:ext cx="563233" cy="282471"/>
                  </a:xfrm>
                  <a:prstGeom prst="arc">
                    <a:avLst>
                      <a:gd name="adj1" fmla="val 14140727"/>
                      <a:gd name="adj2" fmla="val 20130430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8252809" y="3103710"/>
                        <a:ext cx="662361" cy="276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sSub>
                                <m:sSubPr>
                                  <m:ctrlP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𝜣</m:t>
                                  </m:r>
                                </m:e>
                                <m:sub>
                                  <m:r>
                                    <a:rPr lang="en-IN" sz="1200" b="1" i="1">
                                      <a:latin typeface="Cambria Math" panose="02040503050406030204" pitchFamily="18" charset="0"/>
                                    </a:rPr>
                                    <m:t>𝑨𝒐</m:t>
                                  </m:r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IN" sz="1200" b="1" dirty="0"/>
                      </a:p>
                    </p:txBody>
                  </p:sp>
                </mc:Choice>
                <mc:Fallback xmlns="">
                  <p:sp>
                    <p:nvSpPr>
                      <p:cNvPr id="126" name="Rectangle 1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52809" y="3103710"/>
                        <a:ext cx="662361" cy="27699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27" name="Arc 126"/>
                  <p:cNvSpPr/>
                  <p:nvPr/>
                </p:nvSpPr>
                <p:spPr>
                  <a:xfrm rot="4094557">
                    <a:off x="8048617" y="2756441"/>
                    <a:ext cx="563233" cy="282471"/>
                  </a:xfrm>
                  <a:prstGeom prst="arc">
                    <a:avLst>
                      <a:gd name="adj1" fmla="val 15807207"/>
                      <a:gd name="adj2" fmla="val 20130430"/>
                    </a:avLst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7903963" y="2404654"/>
                    <a:ext cx="2426923" cy="902350"/>
                    <a:chOff x="4385696" y="2381024"/>
                    <a:chExt cx="2426923" cy="902350"/>
                  </a:xfrm>
                </p:grpSpPr>
                <p:pic>
                  <p:nvPicPr>
                    <p:cNvPr id="94" name="Picture 93">
                      <a:extLst>
                        <a:ext uri="{FF2B5EF4-FFF2-40B4-BE49-F238E27FC236}">
                          <a16:creationId xmlns:a16="http://schemas.microsoft.com/office/drawing/2014/main" id="{0ACDB480-FE13-42C6-B420-263713C07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85696" y="2717282"/>
                      <a:ext cx="330771" cy="331447"/>
                    </a:xfrm>
                    <a:prstGeom prst="rect">
                      <a:avLst/>
                    </a:prstGeom>
                    <a:noFill/>
                    <a:ln w="22225">
                      <a:noFill/>
                    </a:ln>
                  </p:spPr>
                </p:pic>
                <p:pic>
                  <p:nvPicPr>
                    <p:cNvPr id="95" name="Picture 94">
                      <a:extLst>
                        <a:ext uri="{FF2B5EF4-FFF2-40B4-BE49-F238E27FC236}">
                          <a16:creationId xmlns:a16="http://schemas.microsoft.com/office/drawing/2014/main" id="{0ACDB480-FE13-42C6-B420-263713C07A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481848" y="2951927"/>
                      <a:ext cx="330771" cy="331447"/>
                    </a:xfrm>
                    <a:prstGeom prst="rect">
                      <a:avLst/>
                    </a:prstGeom>
                    <a:noFill/>
                    <a:ln w="22225">
                      <a:noFill/>
                    </a:ln>
                  </p:spPr>
                </p:pic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4648590" y="2381024"/>
                      <a:ext cx="1769159" cy="752886"/>
                      <a:chOff x="4648590" y="2381024"/>
                      <a:chExt cx="1769159" cy="752886"/>
                    </a:xfrm>
                  </p:grpSpPr>
                  <p:cxnSp>
                    <p:nvCxnSpPr>
                      <p:cNvPr id="97" name="直接箭头连接符 13">
                        <a:extLst>
                          <a:ext uri="{FF2B5EF4-FFF2-40B4-BE49-F238E27FC236}">
                            <a16:creationId xmlns:a16="http://schemas.microsoft.com/office/drawing/2014/main" id="{080C31AC-D6E6-4E15-9090-B8E14CD6CE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 flipV="1">
                        <a:off x="4734052" y="2424583"/>
                        <a:ext cx="854082" cy="481990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Dot"/>
                        <a:round/>
                        <a:headEnd type="none" w="med" len="med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直接箭头连接符 13">
                        <a:extLst>
                          <a:ext uri="{FF2B5EF4-FFF2-40B4-BE49-F238E27FC236}">
                            <a16:creationId xmlns:a16="http://schemas.microsoft.com/office/drawing/2014/main" id="{080C31AC-D6E6-4E15-9090-B8E14CD6CE92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5588134" y="2424583"/>
                        <a:ext cx="807788" cy="709327"/>
                      </a:xfrm>
                      <a:prstGeom prst="straightConnector1">
                        <a:avLst/>
                      </a:prstGeom>
                      <a:ln w="19050" cap="flat" cmpd="sng" algn="ctr">
                        <a:solidFill>
                          <a:schemeClr val="tx1"/>
                        </a:solidFill>
                        <a:prstDash val="dashDot"/>
                        <a:round/>
                        <a:headEnd type="none" w="med" len="med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Rectangle 108"/>
                          <p:cNvSpPr/>
                          <p:nvPr/>
                        </p:nvSpPr>
                        <p:spPr>
                          <a:xfrm rot="21382224">
                            <a:off x="4648590" y="2381024"/>
                            <a:ext cx="372730" cy="307777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IN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Rectangle 108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21382224">
                            <a:off x="4648590" y="2381024"/>
                            <a:ext cx="372730" cy="307777"/>
                          </a:xfrm>
                          <a:prstGeom prst="rect">
                            <a:avLst/>
                          </a:prstGeom>
                          <a:blipFill>
                            <a:blip r:embed="rId2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N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 rot="21382224">
                            <a:off x="6049187" y="2453886"/>
                            <a:ext cx="368562" cy="307777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40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IN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0" name="Rectangle 109"/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 rot="21382224">
                            <a:off x="6049187" y="2453886"/>
                            <a:ext cx="368562" cy="307777"/>
                          </a:xfrm>
                          <a:prstGeom prst="rect">
                            <a:avLst/>
                          </a:prstGeom>
                          <a:blipFill>
                            <a:blip r:embed="rId2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IN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  <p:sp>
              <p:nvSpPr>
                <p:cNvPr id="130" name="Rectangle 129"/>
                <p:cNvSpPr/>
                <p:nvPr/>
              </p:nvSpPr>
              <p:spPr>
                <a:xfrm>
                  <a:off x="7836511" y="2956825"/>
                  <a:ext cx="332142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b="1" dirty="0" smtClean="0"/>
                    <a:t>TX</a:t>
                  </a:r>
                  <a:endParaRPr lang="en-IN" sz="1200" b="1" dirty="0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9952268" y="3181793"/>
                  <a:ext cx="34176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050" b="1" dirty="0"/>
                    <a:t>RX</a:t>
                  </a:r>
                  <a:endParaRPr lang="en-IN" sz="12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87271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1.7361"/>
  <p:tag name="LATEXADDIN" val="\documentclass{article}&#10;\usepackage{amsmath}&#10;\pagestyle{empty}&#10;\begin{document}&#10;&#10;&#10;$S_1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4.7357"/>
  <p:tag name="LATEXADDIN" val="\documentclass{article}&#10;\usepackage{amsmath}&#10;\pagestyle{empty}&#10;\begin{document}&#10;&#10;&#10;$S_2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8131</TotalTime>
  <Words>3628</Words>
  <Application>Microsoft Office PowerPoint</Application>
  <PresentationFormat>Widescreen</PresentationFormat>
  <Paragraphs>437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맑은 고딕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Guddeti Yeswanth Reddy/Advance Protocol /SRI-Bangalore/Engineer/Samsung Electronics</dc:creator>
  <cp:lastModifiedBy>sk.khunteta</cp:lastModifiedBy>
  <cp:revision>395</cp:revision>
  <dcterms:created xsi:type="dcterms:W3CDTF">2022-11-23T04:53:33Z</dcterms:created>
  <dcterms:modified xsi:type="dcterms:W3CDTF">2022-11-30T15:20:39Z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